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1.xml" ContentType="application/vnd.openxmlformats-officedocument.presentationml.notesSlide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notesSlides/notesSlide2.xml" ContentType="application/vnd.openxmlformats-officedocument.presentationml.notesSlide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notesSlides/notesSlide3.xml" ContentType="application/vnd.openxmlformats-officedocument.presentationml.notesSlide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notesSlides/notesSlide4.xml" ContentType="application/vnd.openxmlformats-officedocument.presentationml.notesSlide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handoutMasterIdLst>
    <p:handoutMasterId r:id="rId51"/>
  </p:handoutMasterIdLst>
  <p:sldIdLst>
    <p:sldId id="285" r:id="rId2"/>
    <p:sldId id="286" r:id="rId3"/>
    <p:sldId id="287" r:id="rId4"/>
    <p:sldId id="288" r:id="rId5"/>
    <p:sldId id="290" r:id="rId6"/>
    <p:sldId id="291" r:id="rId7"/>
    <p:sldId id="292" r:id="rId8"/>
    <p:sldId id="293" r:id="rId9"/>
    <p:sldId id="294" r:id="rId10"/>
    <p:sldId id="296" r:id="rId11"/>
    <p:sldId id="295" r:id="rId12"/>
    <p:sldId id="297" r:id="rId13"/>
    <p:sldId id="298" r:id="rId14"/>
    <p:sldId id="299" r:id="rId15"/>
    <p:sldId id="300" r:id="rId16"/>
    <p:sldId id="301" r:id="rId17"/>
    <p:sldId id="312" r:id="rId18"/>
    <p:sldId id="313" r:id="rId19"/>
    <p:sldId id="302" r:id="rId20"/>
    <p:sldId id="303" r:id="rId21"/>
    <p:sldId id="304" r:id="rId22"/>
    <p:sldId id="305" r:id="rId23"/>
    <p:sldId id="306" r:id="rId24"/>
    <p:sldId id="307" r:id="rId25"/>
    <p:sldId id="308" r:id="rId26"/>
    <p:sldId id="309" r:id="rId27"/>
    <p:sldId id="310" r:id="rId28"/>
    <p:sldId id="256" r:id="rId29"/>
    <p:sldId id="257" r:id="rId30"/>
    <p:sldId id="258" r:id="rId31"/>
    <p:sldId id="259" r:id="rId32"/>
    <p:sldId id="260" r:id="rId33"/>
    <p:sldId id="261" r:id="rId34"/>
    <p:sldId id="262" r:id="rId35"/>
    <p:sldId id="263" r:id="rId36"/>
    <p:sldId id="264" r:id="rId37"/>
    <p:sldId id="265" r:id="rId38"/>
    <p:sldId id="266" r:id="rId39"/>
    <p:sldId id="267" r:id="rId40"/>
    <p:sldId id="268" r:id="rId41"/>
    <p:sldId id="269" r:id="rId42"/>
    <p:sldId id="270" r:id="rId43"/>
    <p:sldId id="277" r:id="rId44"/>
    <p:sldId id="278" r:id="rId45"/>
    <p:sldId id="279" r:id="rId46"/>
    <p:sldId id="280" r:id="rId47"/>
    <p:sldId id="283" r:id="rId48"/>
    <p:sldId id="284" r:id="rId49"/>
  </p:sldIdLst>
  <p:sldSz cx="12193588" cy="6858000"/>
  <p:notesSz cx="7559675" cy="10691813"/>
  <p:custDataLst>
    <p:tags r:id="rId5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 Folien" id="{BA370EFF-9A8D-4C93-A91E-E91B27CE810A}">
          <p14:sldIdLst>
            <p14:sldId id="285"/>
            <p14:sldId id="286"/>
            <p14:sldId id="287"/>
            <p14:sldId id="288"/>
            <p14:sldId id="290"/>
            <p14:sldId id="291"/>
            <p14:sldId id="292"/>
            <p14:sldId id="293"/>
            <p14:sldId id="294"/>
            <p14:sldId id="296"/>
            <p14:sldId id="295"/>
            <p14:sldId id="297"/>
            <p14:sldId id="298"/>
            <p14:sldId id="299"/>
            <p14:sldId id="300"/>
            <p14:sldId id="301"/>
            <p14:sldId id="312"/>
            <p14:sldId id="313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</p14:sldIdLst>
        </p14:section>
        <p14:section name="Weitere Folien" id="{DB60F583-B12D-4121-8BAE-4EFC26CACC81}">
          <p14:sldIdLst>
            <p14:sldId id="268"/>
            <p14:sldId id="269"/>
            <p14:sldId id="270"/>
            <p14:sldId id="277"/>
            <p14:sldId id="278"/>
            <p14:sldId id="279"/>
            <p14:sldId id="280"/>
            <p14:sldId id="283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8748"/>
    <a:srgbClr val="660E7A"/>
    <a:srgbClr val="010180"/>
    <a:srgbClr val="85850C"/>
    <a:srgbClr val="000000"/>
    <a:srgbClr val="3C3C3C"/>
    <a:srgbClr val="A08570"/>
    <a:srgbClr val="E4E3DF"/>
    <a:srgbClr val="48323E"/>
    <a:srgbClr val="D3C9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89" autoAdjust="0"/>
    <p:restoredTop sz="94660"/>
  </p:normalViewPr>
  <p:slideViewPr>
    <p:cSldViewPr snapToGrid="0" snapToObjects="1" showGuides="1">
      <p:cViewPr varScale="1">
        <p:scale>
          <a:sx n="104" d="100"/>
          <a:sy n="104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40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CD808BD-3A87-4FB1-8C92-7568F36AF77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2ABE4B-4B6F-439D-858C-380578034C2C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A32335C-B6EF-4E53-B1EC-53BDF719DC0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6E1656-EF6C-4EBC-A18C-AB04D7BA6929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fld id="{150629FE-4BFD-4F00-BF85-38DE1BF02178}" type="slidenum">
              <a:t>‹Nr.›</a:t>
            </a:fld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599757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1A08103F-5E62-4C14-B403-CCA08D9B8341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lIns="90000" tIns="45000" rIns="90000" bIns="45000" anchor="ctr" anchorCtr="1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lienbildplatzhalter 2">
            <a:extLst>
              <a:ext uri="{FF2B5EF4-FFF2-40B4-BE49-F238E27FC236}">
                <a16:creationId xmlns:a16="http://schemas.microsoft.com/office/drawing/2014/main" id="{10D0D9F1-BA97-41FD-843C-E98805F70A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06280" y="812880"/>
            <a:ext cx="5343480" cy="40071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4" name="Notizenplatzhalter 3">
            <a:extLst>
              <a:ext uri="{FF2B5EF4-FFF2-40B4-BE49-F238E27FC236}">
                <a16:creationId xmlns:a16="http://schemas.microsoft.com/office/drawing/2014/main" id="{5961034C-7FA1-4927-BF73-8754AA0AA2F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280" y="5078160"/>
            <a:ext cx="6046920" cy="481032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/>
          <a:p>
            <a:endParaRPr lang="de-DE"/>
          </a:p>
        </p:txBody>
      </p:sp>
      <p:sp>
        <p:nvSpPr>
          <p:cNvPr id="5" name="Kopfzeilenplatzhalter 4">
            <a:extLst>
              <a:ext uri="{FF2B5EF4-FFF2-40B4-BE49-F238E27FC236}">
                <a16:creationId xmlns:a16="http://schemas.microsoft.com/office/drawing/2014/main" id="{A333E28B-0DD3-4986-AD43-2CC37FCEAD0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ED157B0-714D-4045-B183-0452B3DBD04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7880" y="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CC2B38F-485D-484A-BA02-69908CB7159B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632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C484B26-C5E7-44B8-8CF9-8E8C00D8106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7880" y="1015632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fld id="{6C164411-04B2-4615-9FCF-D4F73F357CF9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19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448919" algn="l"/>
        <a:tab pos="898199" algn="l"/>
        <a:tab pos="1347480" algn="l"/>
        <a:tab pos="1796760" algn="l"/>
        <a:tab pos="2246040" algn="l"/>
        <a:tab pos="2695320" algn="l"/>
        <a:tab pos="3144600" algn="l"/>
        <a:tab pos="3593880" algn="l"/>
        <a:tab pos="4043159" algn="l"/>
        <a:tab pos="4492440" algn="l"/>
        <a:tab pos="4941719" algn="l"/>
        <a:tab pos="5391000" algn="l"/>
        <a:tab pos="5840280" algn="l"/>
        <a:tab pos="6289560" algn="l"/>
        <a:tab pos="6738840" algn="l"/>
        <a:tab pos="7188120" algn="l"/>
        <a:tab pos="7637400" algn="l"/>
        <a:tab pos="8086679" algn="l"/>
        <a:tab pos="8535960" algn="l"/>
        <a:tab pos="8985240" algn="l"/>
      </a:tabLst>
      <a:defRPr lang="de-DE" sz="1200" b="0" i="0" u="none" strike="noStrike" baseline="0">
        <a:ln>
          <a:noFill/>
        </a:ln>
        <a:solidFill>
          <a:srgbClr val="000000"/>
        </a:solidFill>
        <a:latin typeface="Times New Roman" pitchFamily="18"/>
        <a:cs typeface="Helvetica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https://unsplash.com/photos/jbywvpa9vH8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397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https://unsplash.com/photos/Oal07Ai4oTk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016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https://unsplash.com/photos/jbywvpa9vH8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399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https://unsplash.com/photos/jbywvpa9vH8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409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6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2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4543A6-537F-4089-9A3E-E7BD17CFC5C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9951815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EC58F9BB-37A4-4F8E-ACE4-B023CD458C2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de-DE" sz="60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8D1866-871B-43A1-AE2E-1D87994570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046"/>
          <a:stretch/>
        </p:blipFill>
        <p:spPr>
          <a:xfrm>
            <a:off x="3413" y="330369"/>
            <a:ext cx="12188952" cy="6527631"/>
          </a:xfrm>
          <a:prstGeom prst="rect">
            <a:avLst/>
          </a:prstGeom>
        </p:spPr>
      </p:pic>
      <p:sp>
        <p:nvSpPr>
          <p:cNvPr id="11" name="Freihandform: Form 2">
            <a:extLst>
              <a:ext uri="{FF2B5EF4-FFF2-40B4-BE49-F238E27FC236}">
                <a16:creationId xmlns:a16="http://schemas.microsoft.com/office/drawing/2014/main" id="{59723EE7-2D9E-40C5-9DB4-01066F2C69FB}"/>
              </a:ext>
            </a:extLst>
          </p:cNvPr>
          <p:cNvSpPr/>
          <p:nvPr userDrawn="1"/>
        </p:nvSpPr>
        <p:spPr>
          <a:xfrm>
            <a:off x="0" y="-1"/>
            <a:ext cx="12193559" cy="2801073"/>
          </a:xfrm>
          <a:custGeom>
            <a:avLst>
              <a:gd name="f0" fmla="val 13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D7C712E-2F70-42A6-A52D-D9653144A8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255000" y="6461761"/>
            <a:ext cx="3597910" cy="200376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9" name="Picture 8" descr="A picture containing building&#10;&#10;Description automatically generated">
            <a:extLst>
              <a:ext uri="{FF2B5EF4-FFF2-40B4-BE49-F238E27FC236}">
                <a16:creationId xmlns:a16="http://schemas.microsoft.com/office/drawing/2014/main" id="{D95D9418-0F89-4432-A265-96ECB2157CA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0823" y="786066"/>
            <a:ext cx="1371942" cy="122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9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Text (Variante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4A1A60-F6CA-4327-B13E-F91E1552BEF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3478624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CAE9E515-2F28-41DC-BFAE-E2DAEC28DE8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130A2B9-13B3-435E-B671-552BAB16C0DB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23" name="Bildplatzhalter 5">
            <a:extLst>
              <a:ext uri="{FF2B5EF4-FFF2-40B4-BE49-F238E27FC236}">
                <a16:creationId xmlns:a16="http://schemas.microsoft.com/office/drawing/2014/main" id="{EC02C137-EF2A-4A7F-B93D-236E35730E4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223965"/>
            <a:ext cx="12193588" cy="2740786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ggf</a:t>
            </a:r>
            <a:r>
              <a:rPr lang="en-GB" dirty="0"/>
              <a:t>. </a:t>
            </a:r>
            <a:r>
              <a:rPr lang="en-GB" dirty="0" err="1"/>
              <a:t>löschen</a:t>
            </a:r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A9FC0CC-9033-4D8A-A6BC-A002B24C0BD2}"/>
              </a:ext>
            </a:extLst>
          </p:cNvPr>
          <p:cNvGrpSpPr/>
          <p:nvPr userDrawn="1"/>
        </p:nvGrpSpPr>
        <p:grpSpPr>
          <a:xfrm>
            <a:off x="-105798" y="3964785"/>
            <a:ext cx="12465438" cy="3079164"/>
            <a:chOff x="-105798" y="3964785"/>
            <a:chExt cx="12465438" cy="3079164"/>
          </a:xfrm>
          <a:solidFill>
            <a:schemeClr val="bg1"/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B9FC7D-7671-4359-868C-C18751149F4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C7579E3-F175-4297-A6C3-5E9519499DE0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01C1388-D348-4EFE-BB0A-2538F0008C56}"/>
                </a:ext>
              </a:extLst>
            </p:cNvPr>
            <p:cNvCxnSpPr>
              <a:stCxn id="13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84C34E-E1B6-4430-AC8C-320A45C50A02}"/>
                </a:ext>
              </a:extLst>
            </p:cNvPr>
            <p:cNvCxnSpPr>
              <a:cxnSpLocks/>
              <a:endCxn id="13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C5E628-AC25-45A9-BC32-6FB82C2DD70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D03EF75-8E6F-492B-9C80-29C114C036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3964785"/>
              <a:ext cx="1023623" cy="126581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9FCBD96-5C9A-4FCF-B7F5-23C75481F6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CAE83F-C8C0-48C7-9BDF-8F066C3A5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7E2913-91A6-47CD-96F6-AF713999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946733"/>
            <a:ext cx="3705542" cy="769441"/>
          </a:xfr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lang="de-DE" kern="0" dirty="0">
                <a:solidFill>
                  <a:schemeClr val="accent2"/>
                </a:solidFill>
                <a:ea typeface="+mn-ea"/>
              </a:defRPr>
            </a:lvl1pPr>
          </a:lstStyle>
          <a:p>
            <a:pPr lvl="0" defTabSz="914400" eaLnBrk="1" latinLnBrk="0"/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5728D-E669-449B-AEB3-9AC3A288A0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AC4F1E0-5DE6-4A2B-BD02-9129EACDDD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4409954"/>
            <a:ext cx="10261600" cy="1719384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</a:defRPr>
            </a:lvl1pPr>
            <a:lvl2pPr>
              <a:defRPr sz="1800" b="0">
                <a:solidFill>
                  <a:schemeClr val="accent2"/>
                </a:solidFill>
              </a:defRPr>
            </a:lvl2pPr>
            <a:lvl3pPr>
              <a:defRPr sz="1800" b="0">
                <a:solidFill>
                  <a:schemeClr val="accent2"/>
                </a:solidFill>
              </a:defRPr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202BDBF-E0F4-420D-A674-ED627E9B1DF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60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(Variante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96E430-E199-42D1-B750-00CFE32E27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152524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D72C0A64-6206-47F9-B774-144C1A5CFA27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Bildplatzhalter 5">
            <a:extLst>
              <a:ext uri="{FF2B5EF4-FFF2-40B4-BE49-F238E27FC236}">
                <a16:creationId xmlns:a16="http://schemas.microsoft.com/office/drawing/2014/main" id="{8A3E5293-193E-4B93-B263-4B5F18B6463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223963"/>
            <a:ext cx="5400720" cy="5634037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F67F5-C9FB-4443-A3BF-5AD5D375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000" y="1946735"/>
            <a:ext cx="5413338" cy="78630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EA2EC6-426A-4C23-8F5B-477952BFCF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1ABBD5B-16B2-4EE3-AEE1-1DEF4D8004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96000" y="3033713"/>
            <a:ext cx="5413338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6827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2BEA0F-D748-4945-B265-C1D001BBF3C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149560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6D9E8A8-96EC-45DC-98B9-24C93A48DEF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3BFE3B-ABB1-4EA4-A211-413BCDDCD3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11" y="0"/>
            <a:ext cx="12188977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53EF863-8B2B-47E2-B003-6FE342397862}"/>
              </a:ext>
            </a:extLst>
          </p:cNvPr>
          <p:cNvSpPr txBox="1">
            <a:spLocks/>
          </p:cNvSpPr>
          <p:nvPr userDrawn="1"/>
        </p:nvSpPr>
        <p:spPr>
          <a:xfrm>
            <a:off x="947738" y="3565463"/>
            <a:ext cx="102616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bg1"/>
                </a:solidFill>
                <a:latin typeface="Arial" pitchFamily="18"/>
                <a:cs typeface="Arial" pitchFamily="18"/>
              </a:defRPr>
            </a:lvl1pPr>
          </a:lstStyle>
          <a:p>
            <a:r>
              <a:rPr lang="de-DE" sz="2000" kern="0" dirty="0">
                <a:solidFill>
                  <a:schemeClr val="bg1"/>
                </a:solidFill>
              </a:rPr>
              <a:t>VIELEN DANK FÜR 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970414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(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BD0E80A-4A08-4CA9-A51F-C439E2C2901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42526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D12DEDE-2F3C-4CD4-9A94-EF7BDD02606D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B2F63660-DA86-4B29-BD7F-0791D0F2849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333333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44B7D1-B6DF-44B2-AF37-5E979F0B5FB7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DE7E0BE-167C-4C7B-A2A1-F1339E406305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EB918E-A3FD-45E0-B11E-6CD826FDCB6F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74274AF-5F88-498F-B26C-8DE500443544}"/>
                </a:ext>
              </a:extLst>
            </p:cNvPr>
            <p:cNvCxnSpPr>
              <a:stCxn id="11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B476013-EC7F-40C2-8985-4DC79CD60CDF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0B9D25-24B0-4271-B2A3-F27860ACE12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529AF9-83A7-4A29-B985-36839BE51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E0219E-B19A-4B47-AD0E-325B2E1D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76657F-459E-4991-8FEB-7DF8E02BF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8A1E2-B266-4C5C-9038-BF140B63D9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DE74EA9-174C-457F-9438-AACACFE9A0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pic>
        <p:nvPicPr>
          <p:cNvPr id="18" name="Picture 17" descr="A picture containing building&#10;&#10;Description automatically generated">
            <a:extLst>
              <a:ext uri="{FF2B5EF4-FFF2-40B4-BE49-F238E27FC236}">
                <a16:creationId xmlns:a16="http://schemas.microsoft.com/office/drawing/2014/main" id="{007C7A14-75ED-462A-8C29-78404B6D5930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67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– Zwei 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C1FBC5-FA0E-4AA6-A1CC-83136BC436E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46624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BEF2925-1490-4BBB-95A6-386EAD1D2EB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ECBF5769-E800-4C5F-AEE0-ABFA36815E26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B89F4BA-2D89-4650-AD36-7CF36C2E174B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D65BF82-F093-4C2D-8D09-596318DC6138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05F3245-BC3A-484D-98AA-E342D96AD444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59AA07D-9E1B-4E07-9CFD-2B64E35DD36D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567DBE-FA7E-4482-B2B1-1386BEEB33E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6DC5BCF-FEC4-43C6-86A9-99196B1F50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E126266-41D0-47A5-9EA9-AC5B08527E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1F35310-9150-47D8-BE1A-82B5799F59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8B3652-095C-471A-A60B-C7BC05D6D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4008CF-8A94-4D00-A56B-0B2963AB29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Coding Akademie München GmbH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ECCE352-32A7-4BAA-9224-B1CF399503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EF7E0732-50F1-4773-9628-193EA0BBFD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7738" y="5329856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3748DDE-C0C0-4535-96AC-601746B0A2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7738" y="4543195"/>
            <a:ext cx="10261600" cy="410530"/>
          </a:xfrm>
        </p:spPr>
        <p:txBody>
          <a:bodyPr>
            <a:spAutoFit/>
          </a:bodyPr>
          <a:lstStyle>
            <a:lvl1pPr>
              <a:spcAft>
                <a:spcPts val="0"/>
              </a:spcAft>
              <a:defRPr sz="2500" cap="all" baseline="0">
                <a:solidFill>
                  <a:schemeClr val="bg2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17EF088-183B-478E-9448-D43BBC0A864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B23B5A8-D5FC-4407-A2A2-C3481861E3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7124610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B8FCC894-EC3C-4D43-8836-DDF70355D8B8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1" name="Picture 10" descr="A person flying through the air on a snow covered mountain&#10;&#10;Description automatically generated">
            <a:extLst>
              <a:ext uri="{FF2B5EF4-FFF2-40B4-BE49-F238E27FC236}">
                <a16:creationId xmlns:a16="http://schemas.microsoft.com/office/drawing/2014/main" id="{5810151F-6DAF-4E76-BF6A-61CBC2BE41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24000"/>
            <a:ext cx="12193588" cy="5634000"/>
          </a:xfrm>
          <a:prstGeom prst="rect">
            <a:avLst/>
          </a:prstGeom>
        </p:spPr>
      </p:pic>
      <p:sp>
        <p:nvSpPr>
          <p:cNvPr id="5" name="Freihandform: Form 2">
            <a:extLst>
              <a:ext uri="{FF2B5EF4-FFF2-40B4-BE49-F238E27FC236}">
                <a16:creationId xmlns:a16="http://schemas.microsoft.com/office/drawing/2014/main" id="{2691C14E-39AF-4132-8C91-12542F1EF30A}"/>
              </a:ext>
            </a:extLst>
          </p:cNvPr>
          <p:cNvSpPr/>
          <p:nvPr userDrawn="1"/>
        </p:nvSpPr>
        <p:spPr>
          <a:xfrm>
            <a:off x="0" y="0"/>
            <a:ext cx="12193559" cy="1224000"/>
          </a:xfrm>
          <a:custGeom>
            <a:avLst>
              <a:gd name="f0" fmla="val 28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0602B-2707-413D-BC93-3258944F80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7672403B-842A-49C6-8BEB-4D6B518EBD9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1ACA0BD-5512-4562-97BF-68ECC8FD9F4D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03BB8C-41AF-4F2C-8E7B-2454DA7D49E3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CDE6DD-93E6-4C00-AF79-FD68949134B3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1EFFD12-5E8B-4A06-BF8C-ED119969A616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874F66-3BEA-4515-AB65-E271139BDA6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B75179D-9B26-4C80-8052-97E1D0FB814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130ABBE-6CA5-41C3-B26A-28B3E76101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E4B0BA7-9C00-43BF-A992-242B81C18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B4E6DFDD-3D97-4EC1-BAC1-AFC3E87A1A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223963"/>
            <a:ext cx="12193588" cy="5634037"/>
          </a:xfrm>
          <a:solidFill>
            <a:schemeClr val="accent2">
              <a:alpha val="2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Neues</a:t>
            </a:r>
            <a:r>
              <a:rPr lang="en-GB" dirty="0"/>
              <a:t> Bild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einfügen</a:t>
            </a:r>
            <a:r>
              <a:rPr lang="en-GB" dirty="0"/>
              <a:t>, </a:t>
            </a:r>
            <a:r>
              <a:rPr lang="en-GB" dirty="0" err="1"/>
              <a:t>oder</a:t>
            </a:r>
            <a:r>
              <a:rPr lang="en-GB" dirty="0"/>
              <a:t> </a:t>
            </a:r>
            <a:r>
              <a:rPr lang="en-GB" dirty="0" err="1"/>
              <a:t>löschen</a:t>
            </a:r>
            <a:r>
              <a:rPr lang="en-GB" dirty="0"/>
              <a:t> falls </a:t>
            </a:r>
            <a:r>
              <a:rPr lang="en-GB" dirty="0" err="1"/>
              <a:t>festes</a:t>
            </a:r>
            <a:r>
              <a:rPr lang="en-GB" dirty="0"/>
              <a:t> </a:t>
            </a:r>
            <a:r>
              <a:rPr lang="en-GB" dirty="0" err="1"/>
              <a:t>Hintergrundbild</a:t>
            </a:r>
            <a:r>
              <a:rPr lang="en-GB" dirty="0"/>
              <a:t> </a:t>
            </a:r>
            <a:r>
              <a:rPr lang="en-GB" dirty="0" err="1"/>
              <a:t>gewünscht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37288-69B6-4DA0-BD7E-BD7A01D3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848400"/>
            <a:ext cx="5782197" cy="3852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3679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mit Störer -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EC1F08ED-317F-4C8E-8AC5-3645E77303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051927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EA445690-D26D-440C-9D0E-F82F09C82CE1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917513"/>
          </a:xfrm>
          <a:solidFill>
            <a:schemeClr val="accent6"/>
          </a:solidFill>
        </p:spPr>
        <p:txBody>
          <a:bodyPr lIns="180000" tIns="180000" rIns="180000" bIns="180000">
            <a:spAutoFit/>
          </a:bodyPr>
          <a:lstStyle>
            <a:lvl1pPr marL="263525" indent="-263525">
              <a:buFont typeface="Symbol" panose="05050102010706020507" pitchFamily="18" charset="2"/>
              <a:buChar char="·"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1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366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e mit Störer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A78F2F31-45DA-4D1C-8AE7-0F558171EB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626380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4482E814-A6FD-49BA-91D3-B4D306E6C57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Freihandform: Form 4">
            <a:extLst>
              <a:ext uri="{FF2B5EF4-FFF2-40B4-BE49-F238E27FC236}">
                <a16:creationId xmlns:a16="http://schemas.microsoft.com/office/drawing/2014/main" id="{2259AF66-F934-4705-8A7D-E43035AD9C52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ED4B59-3EC5-4E5F-A4DB-BFA6968AC7A1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ED14F64-9F1E-40B2-978E-B8A78804FD6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5D8A4-502D-4DB9-8FB4-2C7B25F1C9B5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6CB8F2C-4588-48BF-B7A8-4DAF56FBA0CC}"/>
                </a:ext>
              </a:extLst>
            </p:cNvPr>
            <p:cNvCxnSpPr>
              <a:stCxn id="20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AB27FD-858F-42A2-B632-F23226412071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7EB2BE-5AD5-4DA8-B914-2997651CA88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CA2E591-9A1D-4746-8562-7936560B2E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0F3718-7CC4-47F1-B043-91C3F16D1F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1848609-C511-4866-BE4F-81851EE90F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9279" y="3037872"/>
            <a:ext cx="3240000" cy="723900"/>
          </a:xfrm>
          <a:solidFill>
            <a:schemeClr val="accent6"/>
          </a:solidFill>
        </p:spPr>
        <p:txBody>
          <a:bodyPr lIns="180000" tIns="180000" rIns="180000" bIns="180000" anchor="ctr"/>
          <a:lstStyle>
            <a:lvl1pPr marL="0" indent="0" algn="ctr">
              <a:buFont typeface="Symbol" panose="05050102010706020507" pitchFamily="18" charset="2"/>
              <a:buNone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0" cap="all" baseline="0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7" name="Picture 26" descr="A picture containing building&#10;&#10;Description automatically generated">
            <a:extLst>
              <a:ext uri="{FF2B5EF4-FFF2-40B4-BE49-F238E27FC236}">
                <a16:creationId xmlns:a16="http://schemas.microsoft.com/office/drawing/2014/main" id="{E65CBDFF-84C3-4684-A50D-76C6683593B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variante - m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14BCCB-E2E0-4EE9-A123-ABB6E55B6A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233082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297B4AD9-4DE7-46FC-A5D7-6F1240403358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672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3190AF5-C961-40FF-8EB4-96F563C5BE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983611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49B6C2CC-4A7A-4C4A-8528-B06D11CB5EA7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reihandform: Form 4">
            <a:extLst>
              <a:ext uri="{FF2B5EF4-FFF2-40B4-BE49-F238E27FC236}">
                <a16:creationId xmlns:a16="http://schemas.microsoft.com/office/drawing/2014/main" id="{1FFA70C8-BDD8-4F96-BB91-D62CB648941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F7F5F1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25356C-D8D2-4B4C-8C10-C5DAE4277BB8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8B6C6F-FD14-4AF5-8AF1-B567B864897B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CFBA0F-8272-4470-9F99-8A1B309C6BF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0D158A-F271-48D6-9CA0-F2C098B8ED7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1CC215C-B987-401B-8744-8380D56694E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68BD5F-CEB8-4E9A-BC4C-57C77B94D7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DC2362-E7FA-4821-BFD9-65D60ED6D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A8D35AD-0DD7-4201-9712-1F19EDE77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7F739B9-9923-4D66-8BF6-65169106C0B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07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FE87AE4-D3DA-4B94-B821-B1DA0E7514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459158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70E5995-725E-46B2-BEFB-11F2FE918D24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spcAft>
                <a:spcPts val="0"/>
              </a:spcAft>
              <a:defRPr>
                <a:solidFill>
                  <a:schemeClr val="accent2"/>
                </a:solidFill>
              </a:defRPr>
            </a:lvl1pPr>
            <a:lvl2pPr marL="0" indent="0">
              <a:spcAft>
                <a:spcPts val="0"/>
              </a:spcAft>
              <a:buNone/>
              <a:defRPr b="1">
                <a:solidFill>
                  <a:srgbClr val="85850C"/>
                </a:solidFill>
              </a:defRPr>
            </a:lvl2pPr>
            <a:lvl3pPr marL="0" indent="0">
              <a:spcAft>
                <a:spcPts val="0"/>
              </a:spcAft>
              <a:buNone/>
              <a:defRPr b="1">
                <a:solidFill>
                  <a:srgbClr val="010180"/>
                </a:solidFill>
              </a:defRPr>
            </a:lvl3pPr>
            <a:lvl4pPr marL="0" indent="0">
              <a:spcAft>
                <a:spcPts val="0"/>
              </a:spcAft>
              <a:buNone/>
              <a:defRPr b="1">
                <a:solidFill>
                  <a:srgbClr val="1D8748"/>
                </a:solidFill>
              </a:defRPr>
            </a:lvl4pPr>
            <a:lvl5pPr marL="0" indent="0">
              <a:spcAft>
                <a:spcPts val="0"/>
              </a:spcAft>
              <a:buNone/>
              <a:defRPr b="1">
                <a:solidFill>
                  <a:srgbClr val="660E7A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180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F713C047-2ADE-439A-83F7-6E448A43048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35856628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5" imgW="384" imgH="385" progId="TCLayout.ActiveDocument.1">
                  <p:embed/>
                </p:oleObj>
              </mc:Choice>
              <mc:Fallback>
                <p:oleObj name="think-cell Folie" r:id="rId1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ihandform: Form 4">
            <a:extLst>
              <a:ext uri="{FF2B5EF4-FFF2-40B4-BE49-F238E27FC236}">
                <a16:creationId xmlns:a16="http://schemas.microsoft.com/office/drawing/2014/main" id="{4A3589D5-607C-4D6E-8248-115FA608F14C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D3C9CB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B986D7-3B08-4425-AB92-40445ED3FF1A}"/>
              </a:ext>
            </a:extLst>
          </p:cNvPr>
          <p:cNvGrpSpPr/>
          <p:nvPr userDrawn="1"/>
        </p:nvGrpSpPr>
        <p:grpSpPr>
          <a:xfrm>
            <a:off x="2278857" y="654309"/>
            <a:ext cx="10332346" cy="5475411"/>
            <a:chOff x="2278857" y="654309"/>
            <a:chExt cx="10332346" cy="5475411"/>
          </a:xfrm>
          <a:solidFill>
            <a:schemeClr val="bg1"/>
          </a:solidFill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70329B1-9ABB-4491-A67B-61E401889D2A}"/>
                </a:ext>
              </a:extLst>
            </p:cNvPr>
            <p:cNvSpPr/>
            <p:nvPr/>
          </p:nvSpPr>
          <p:spPr>
            <a:xfrm rot="10800000" flipH="1">
              <a:off x="10370362" y="2840217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DFE0E4A-96B5-412C-ACCF-E2A26233BC1C}"/>
                </a:ext>
              </a:extLst>
            </p:cNvPr>
            <p:cNvSpPr/>
            <p:nvPr/>
          </p:nvSpPr>
          <p:spPr>
            <a:xfrm rot="10800000" flipH="1">
              <a:off x="7066731" y="203746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807D29-5605-4A8A-A03F-19CE51E885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8857" y="919541"/>
              <a:ext cx="10332346" cy="250872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61FE35-FD8C-44EB-9E8B-4B43BBCEE5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97836" y="654309"/>
              <a:ext cx="1857530" cy="1432701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9E606D-54C3-4A25-9380-E17BBDA47370}"/>
                </a:ext>
              </a:extLst>
            </p:cNvPr>
            <p:cNvCxnSpPr>
              <a:cxnSpLocks/>
            </p:cNvCxnSpPr>
            <p:nvPr/>
          </p:nvCxnSpPr>
          <p:spPr>
            <a:xfrm>
              <a:off x="10443574" y="2915742"/>
              <a:ext cx="1856895" cy="321397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265DD6B-71A9-44A2-B33F-074E2EFD68BD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0421074" y="919541"/>
              <a:ext cx="824776" cy="1975455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636007-9D40-4683-954B-F928064390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7738" y="1946734"/>
            <a:ext cx="10261600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4AB751-5A0A-46E8-B811-8002F3A339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47738" y="3045240"/>
            <a:ext cx="10261600" cy="3084480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516D3-833B-4B45-ADCD-38B4401B723C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8255000" y="6516880"/>
            <a:ext cx="3597910" cy="114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sp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800" b="0" i="0" u="none" strike="noStrike" baseline="0">
                <a:solidFill>
                  <a:schemeClr val="tx1"/>
                </a:solidFill>
                <a:latin typeface="Arial" pitchFamily="18"/>
                <a:ea typeface="Arial" pitchFamily="18"/>
                <a:cs typeface="Arial" pitchFamily="18"/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3B9930A-FBD6-4CB1-A2B6-788A2E5D998F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9" r:id="rId4"/>
    <p:sldLayoutId id="2147483660" r:id="rId5"/>
    <p:sldLayoutId id="2147483661" r:id="rId6"/>
    <p:sldLayoutId id="2147483658" r:id="rId7"/>
    <p:sldLayoutId id="2147483663" r:id="rId8"/>
    <p:sldLayoutId id="2147483662" r:id="rId9"/>
    <p:sldLayoutId id="2147483664" r:id="rId10"/>
    <p:sldLayoutId id="2147483665" r:id="rId11"/>
    <p:sldLayoutId id="2147483666" r:id="rId12"/>
  </p:sldLayoutIdLst>
  <p:hf sldNum="0" hdr="0" dt="0"/>
  <p:txStyles>
    <p:titleStyle>
      <a:lvl1pPr marL="0" marR="0" indent="0" algn="l" rtl="0" hangingPunct="0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448919" algn="l"/>
          <a:tab pos="898199" algn="l"/>
          <a:tab pos="1347480" algn="l"/>
          <a:tab pos="1796760" algn="l"/>
          <a:tab pos="2246040" algn="l"/>
          <a:tab pos="2695320" algn="l"/>
          <a:tab pos="3144600" algn="l"/>
          <a:tab pos="3593880" algn="l"/>
          <a:tab pos="4043159" algn="l"/>
          <a:tab pos="4492440" algn="l"/>
          <a:tab pos="4941719" algn="l"/>
          <a:tab pos="5391000" algn="l"/>
          <a:tab pos="5840280" algn="l"/>
          <a:tab pos="6289560" algn="l"/>
          <a:tab pos="6738840" algn="l"/>
          <a:tab pos="7188120" algn="l"/>
          <a:tab pos="7637400" algn="l"/>
          <a:tab pos="8086679" algn="l"/>
          <a:tab pos="8535960" algn="l"/>
          <a:tab pos="8985240" algn="l"/>
        </a:tabLst>
        <a:defRPr lang="de-DE" sz="2500" b="0" i="0" u="none" strike="noStrike" cap="all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</p:titleStyle>
    <p:bodyStyle>
      <a:lvl1pPr marL="0" marR="0" indent="0" algn="l" defTabSz="720725" rtl="0" hangingPunct="0">
        <a:lnSpc>
          <a:spcPct val="100000"/>
        </a:lnSpc>
        <a:spcBef>
          <a:spcPts val="0"/>
        </a:spcBef>
        <a:spcAft>
          <a:spcPts val="1287"/>
        </a:spcAft>
        <a:tabLst/>
        <a:defRPr lang="de-DE" sz="1800" b="0" i="0" u="none" strike="noStrike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  <a:lvl2pPr marL="1793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2pPr>
      <a:lvl3pPr marL="3571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3pPr>
      <a:lvl4pPr marL="5365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4pPr>
      <a:lvl5pPr marL="7143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97" userDrawn="1">
          <p15:clr>
            <a:srgbClr val="A4A3A4"/>
          </p15:clr>
        </p15:guide>
        <p15:guide id="2" orient="horz" pos="1911" userDrawn="1">
          <p15:clr>
            <a:srgbClr val="A4A3A4"/>
          </p15:clr>
        </p15:guide>
        <p15:guide id="3" pos="7061" userDrawn="1">
          <p15:clr>
            <a:srgbClr val="A4A3A4"/>
          </p15:clr>
        </p15:guide>
        <p15:guide id="4" orient="horz" pos="3861" userDrawn="1">
          <p15:clr>
            <a:srgbClr val="A4A3A4"/>
          </p15:clr>
        </p15:guide>
        <p15:guide id="6" orient="horz" pos="1224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image" Target="../media/image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jpg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3.bin"/><Relationship Id="rId4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0.jpg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3.bin"/><Relationship Id="rId4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image" Target="../media/image8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0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2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jpg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3.bin"/><Relationship Id="rId4" Type="http://schemas.openxmlformats.org/officeDocument/2006/relationships/notesSlide" Target="../notesSlides/notesSlide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jpg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3.bin"/><Relationship Id="rId4" Type="http://schemas.openxmlformats.org/officeDocument/2006/relationships/notesSlide" Target="../notesSlides/notesSlide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hyperlink" Target="https://github.com/emilybache/GildedRose-Refactoring-Kata" TargetMode="Externa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1.xml"/><Relationship Id="rId4" Type="http://schemas.openxmlformats.org/officeDocument/2006/relationships/image" Target="../media/image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3.xml"/><Relationship Id="rId1" Type="http://schemas.openxmlformats.org/officeDocument/2006/relationships/tags" Target="../tags/tag8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87.xml"/><Relationship Id="rId1" Type="http://schemas.openxmlformats.org/officeDocument/2006/relationships/tags" Target="../tags/tag86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5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95.xml"/><Relationship Id="rId1" Type="http://schemas.openxmlformats.org/officeDocument/2006/relationships/tags" Target="../tags/tag94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6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image" Target="../media/image11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7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6" Type="http://schemas.openxmlformats.org/officeDocument/2006/relationships/image" Target="../media/image8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2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6" Type="http://schemas.openxmlformats.org/officeDocument/2006/relationships/image" Target="../media/image1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9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image" Target="../media/image1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0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08.xml"/><Relationship Id="rId1" Type="http://schemas.openxmlformats.org/officeDocument/2006/relationships/tags" Target="../tags/tag107.xml"/><Relationship Id="rId6" Type="http://schemas.openxmlformats.org/officeDocument/2006/relationships/image" Target="../media/image14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1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10.xml"/><Relationship Id="rId1" Type="http://schemas.openxmlformats.org/officeDocument/2006/relationships/tags" Target="../tags/tag109.xml"/><Relationship Id="rId6" Type="http://schemas.openxmlformats.org/officeDocument/2006/relationships/image" Target="../media/image1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2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6" Type="http://schemas.openxmlformats.org/officeDocument/2006/relationships/image" Target="../media/image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3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14.xml"/><Relationship Id="rId1" Type="http://schemas.openxmlformats.org/officeDocument/2006/relationships/tags" Target="../tags/tag113.xml"/><Relationship Id="rId6" Type="http://schemas.openxmlformats.org/officeDocument/2006/relationships/image" Target="../media/image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4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16.xml"/><Relationship Id="rId1" Type="http://schemas.openxmlformats.org/officeDocument/2006/relationships/tags" Target="../tags/tag115.xml"/><Relationship Id="rId6" Type="http://schemas.openxmlformats.org/officeDocument/2006/relationships/image" Target="../media/image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8.xml"/><Relationship Id="rId1" Type="http://schemas.openxmlformats.org/officeDocument/2006/relationships/tags" Target="../tags/tag117.xml"/><Relationship Id="rId6" Type="http://schemas.openxmlformats.org/officeDocument/2006/relationships/image" Target="../media/image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5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20.xml"/><Relationship Id="rId1" Type="http://schemas.openxmlformats.org/officeDocument/2006/relationships/tags" Target="../tags/tag119.xml"/><Relationship Id="rId6" Type="http://schemas.openxmlformats.org/officeDocument/2006/relationships/image" Target="../media/image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6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26" name="Picture 25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9CDFB021-4FC6-408F-855E-9DA941B57DF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224000"/>
            <a:ext cx="12193588" cy="5634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13A3DE-EB44-4885-B3F8-3471132B28ED}"/>
              </a:ext>
            </a:extLst>
          </p:cNvPr>
          <p:cNvSpPr/>
          <p:nvPr/>
        </p:nvSpPr>
        <p:spPr>
          <a:xfrm>
            <a:off x="1338645" y="2342104"/>
            <a:ext cx="9468000" cy="340295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Coding Akademie München GmbH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BC4F29B-531D-461E-A875-CD8D56B397ED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78BB93B-FFB9-40E7-AEC6-988E2BD2F0C1}"/>
              </a:ext>
            </a:extLst>
          </p:cNvPr>
          <p:cNvSpPr/>
          <p:nvPr/>
        </p:nvSpPr>
        <p:spPr>
          <a:xfrm rot="10800000">
            <a:off x="8985613" y="2757953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60D80EE-EF82-42E1-BD1B-0A30903A1976}"/>
              </a:ext>
            </a:extLst>
          </p:cNvPr>
          <p:cNvGrpSpPr/>
          <p:nvPr/>
        </p:nvGrpSpPr>
        <p:grpSpPr>
          <a:xfrm>
            <a:off x="-310915" y="692467"/>
            <a:ext cx="4701499" cy="7389994"/>
            <a:chOff x="-310915" y="692467"/>
            <a:chExt cx="4701499" cy="738999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87D25CC-C620-48E9-B1CF-32A2C0C4592D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CDD70C9-BB73-441A-8B1B-8736E102766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C64E3E9-0555-4F7F-88B8-D760F24979C8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79590EE-B758-410B-865B-4B63BB55835F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5DE10E5-1AF8-408F-99DB-8406A1EC0CC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99469B6-EE26-4C05-8412-CBDE947F5C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A93A725-3E53-42C7-9E7B-65DCB59E37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itle 1">
            <a:extLst>
              <a:ext uri="{FF2B5EF4-FFF2-40B4-BE49-F238E27FC236}">
                <a16:creationId xmlns:a16="http://schemas.microsoft.com/office/drawing/2014/main" id="{86E7D474-D7C5-4B94-A237-74E3D2C73C29}"/>
              </a:ext>
            </a:extLst>
          </p:cNvPr>
          <p:cNvSpPr txBox="1">
            <a:spLocks/>
          </p:cNvSpPr>
          <p:nvPr/>
        </p:nvSpPr>
        <p:spPr>
          <a:xfrm>
            <a:off x="947739" y="3500646"/>
            <a:ext cx="10261599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Working </a:t>
            </a:r>
            <a:r>
              <a:rPr lang="de-DE" kern="0" dirty="0" err="1">
                <a:solidFill>
                  <a:schemeClr val="bg1"/>
                </a:solidFill>
              </a:rPr>
              <a:t>with</a:t>
            </a:r>
            <a:r>
              <a:rPr lang="de-DE" kern="0" dirty="0">
                <a:solidFill>
                  <a:schemeClr val="bg1"/>
                </a:solidFill>
              </a:rPr>
              <a:t> </a:t>
            </a:r>
            <a:r>
              <a:rPr lang="de-DE" kern="0" dirty="0" err="1">
                <a:solidFill>
                  <a:schemeClr val="bg1"/>
                </a:solidFill>
              </a:rPr>
              <a:t>legacy</a:t>
            </a:r>
            <a:r>
              <a:rPr lang="de-DE" kern="0" dirty="0">
                <a:solidFill>
                  <a:schemeClr val="bg1"/>
                </a:solidFill>
              </a:rPr>
              <a:t> code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ABCD5CB7-6433-4EEF-B9E4-A742C7408430}"/>
              </a:ext>
            </a:extLst>
          </p:cNvPr>
          <p:cNvSpPr txBox="1">
            <a:spLocks/>
          </p:cNvSpPr>
          <p:nvPr/>
        </p:nvSpPr>
        <p:spPr>
          <a:xfrm>
            <a:off x="947738" y="4074160"/>
            <a:ext cx="10261600" cy="1953578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Erkennen, Sicherheitsnetz einbauen und Verbessern</a:t>
            </a:r>
          </a:p>
        </p:txBody>
      </p:sp>
    </p:spTree>
    <p:extLst>
      <p:ext uri="{BB962C8B-B14F-4D97-AF65-F5344CB8AC3E}">
        <p14:creationId xmlns:p14="http://schemas.microsoft.com/office/powerpoint/2010/main" val="1468746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25D82-CE76-4F3D-A581-11EEFA87C1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25D82-CE76-4F3D-A581-11EEFA87C1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84260EA-D31A-4CDE-A7A3-D93944C99C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7E4A14-9F1B-4BFC-BA89-31339BC5E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Key </a:t>
            </a:r>
            <a:r>
              <a:rPr lang="de-DE" dirty="0" err="1"/>
              <a:t>points</a:t>
            </a:r>
            <a:endParaRPr lang="de-D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F0D9AE8-E371-4396-83A1-C5BA5A617C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2AFFD-6546-4918-9D51-091BC71B5C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Jede Änderung braucht ein Sicherheitsnetz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Mit der Qualität und </a:t>
            </a:r>
            <a:r>
              <a:rPr lang="de-DE" dirty="0" err="1"/>
              <a:t>Zuverlässlichkeit</a:t>
            </a:r>
            <a:r>
              <a:rPr lang="de-DE" dirty="0"/>
              <a:t> des Sicherheitsnetz wächst die Fähigkeit tiefgreifende Veränderungen zum Bessern zu machen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Mit einem guten Sicherheitsnetz, sind Änderungen und Auslieferung mit vertretbaren Risiko im vollen Umfang jederzeit möglich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6FC611-F4BA-4C7B-9D1A-E929BF5099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2692358"/>
          </a:xfrm>
        </p:spPr>
        <p:txBody>
          <a:bodyPr/>
          <a:lstStyle/>
          <a:p>
            <a:pPr lvl="0"/>
            <a:r>
              <a:rPr lang="en-US" dirty="0"/>
              <a:t>Golden Master</a:t>
            </a:r>
          </a:p>
          <a:p>
            <a:pPr lvl="0"/>
            <a:r>
              <a:rPr lang="en-US" dirty="0"/>
              <a:t>Seam</a:t>
            </a:r>
          </a:p>
          <a:p>
            <a:pPr lvl="0"/>
            <a:r>
              <a:rPr lang="en-US" dirty="0"/>
              <a:t>Unit Test</a:t>
            </a:r>
          </a:p>
          <a:p>
            <a:pPr lvl="0"/>
            <a:r>
              <a:rPr lang="en-US" dirty="0"/>
              <a:t>Continuous Integration Practice</a:t>
            </a:r>
          </a:p>
          <a:p>
            <a:pPr lvl="0"/>
            <a:r>
              <a:rPr lang="en-US" dirty="0"/>
              <a:t>Continuous Deployment</a:t>
            </a:r>
          </a:p>
        </p:txBody>
      </p:sp>
    </p:spTree>
    <p:extLst>
      <p:ext uri="{BB962C8B-B14F-4D97-AF65-F5344CB8AC3E}">
        <p14:creationId xmlns:p14="http://schemas.microsoft.com/office/powerpoint/2010/main" val="2547780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78CD36E-B94E-4C4C-A5D2-38088A0DA2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78CD36E-B94E-4C4C-A5D2-38088A0DA2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6777B834-B199-45AA-8FDB-9784154975C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DAFC42D-FC8C-4652-B9E7-39B0DC2253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0" name="Bildplatzhalter 9" descr="Ein Bild, das Platz enthält.&#10;&#10;Automatisch generierte Beschreibung">
            <a:extLst>
              <a:ext uri="{FF2B5EF4-FFF2-40B4-BE49-F238E27FC236}">
                <a16:creationId xmlns:a16="http://schemas.microsoft.com/office/drawing/2014/main" id="{4B435463-7AA7-41E3-9CA5-94F57730C8F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97" b="19197"/>
          <a:stretch>
            <a:fillRect/>
          </a:stretch>
        </p:blipFill>
        <p:spPr>
          <a:solidFill>
            <a:schemeClr val="accent2">
              <a:alpha val="32000"/>
            </a:schemeClr>
          </a:solidFill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D4443B3-F49D-4FC5-B4F8-73367DBBD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2555309"/>
            <a:ext cx="8602662" cy="2123658"/>
          </a:xfrm>
        </p:spPr>
        <p:txBody>
          <a:bodyPr/>
          <a:lstStyle/>
          <a:p>
            <a:pPr lvl="0"/>
            <a:r>
              <a:rPr lang="de-DE" sz="138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Pattern</a:t>
            </a:r>
          </a:p>
        </p:txBody>
      </p:sp>
    </p:spTree>
    <p:extLst>
      <p:ext uri="{BB962C8B-B14F-4D97-AF65-F5344CB8AC3E}">
        <p14:creationId xmlns:p14="http://schemas.microsoft.com/office/powerpoint/2010/main" val="2332874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25D82-CE76-4F3D-A581-11EEFA87C1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25D82-CE76-4F3D-A581-11EEFA87C1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84260EA-D31A-4CDE-A7A3-D93944C99C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7E4A14-9F1B-4BFC-BA89-31339BC5E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Pattern: Long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F0D9AE8-E371-4396-83A1-C5BA5A617C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2AFFD-6546-4918-9D51-091BC71B5C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Lange Methoden „wissen“ nicht was sie tun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Die Kohäsion innerhalb der Methode fehlt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Weil eine lange Methode „viel“ macht, ist es schwierige diese Methode korrekt aufzurufen und mit Fehlerfällen umzugehen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6FC611-F4BA-4C7B-9D1A-E929BF5099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1915222"/>
          </a:xfrm>
        </p:spPr>
        <p:txBody>
          <a:bodyPr/>
          <a:lstStyle/>
          <a:p>
            <a:pPr lvl="0"/>
            <a:r>
              <a:rPr lang="de-DE" dirty="0"/>
              <a:t>Finde kohäsive Abschnitte in langen Methoden</a:t>
            </a:r>
          </a:p>
          <a:p>
            <a:pPr lvl="0"/>
            <a:r>
              <a:rPr lang="de-DE" dirty="0"/>
              <a:t>Benenne eine Methode passend zu dem was sie macht</a:t>
            </a:r>
          </a:p>
        </p:txBody>
      </p:sp>
    </p:spTree>
    <p:extLst>
      <p:ext uri="{BB962C8B-B14F-4D97-AF65-F5344CB8AC3E}">
        <p14:creationId xmlns:p14="http://schemas.microsoft.com/office/powerpoint/2010/main" val="2744755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25D82-CE76-4F3D-A581-11EEFA87C1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25D82-CE76-4F3D-A581-11EEFA87C1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84260EA-D31A-4CDE-A7A3-D93944C99C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7E4A14-9F1B-4BFC-BA89-31339BC5E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 err="1"/>
              <a:t>refactoring</a:t>
            </a:r>
            <a:r>
              <a:rPr lang="de-DE" dirty="0"/>
              <a:t>: </a:t>
            </a:r>
            <a:r>
              <a:rPr lang="de-DE" dirty="0" err="1"/>
              <a:t>extract</a:t>
            </a:r>
            <a:r>
              <a:rPr lang="de-DE" dirty="0"/>
              <a:t>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F0D9AE8-E371-4396-83A1-C5BA5A617C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2AFFD-6546-4918-9D51-091BC71B5C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Beim Aufräumen innerhalb einer Methode wird ein kohäsive Teilabschnitt gefunden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Extrahiere diesen in eine eigene Methode oder Klasse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Bringe sinnvolle Fehlerbehandlung in die Methode ein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Ggf. müssen Codezeilen nur sortiert werden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6FC611-F4BA-4C7B-9D1A-E929BF5099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2358934"/>
          </a:xfrm>
        </p:spPr>
        <p:txBody>
          <a:bodyPr/>
          <a:lstStyle/>
          <a:p>
            <a:pPr lvl="0"/>
            <a:r>
              <a:rPr lang="de-DE" dirty="0"/>
              <a:t>Sortiere zusammenhänge Code Zeilen nahe zusammen</a:t>
            </a:r>
          </a:p>
          <a:p>
            <a:pPr lvl="0"/>
            <a:r>
              <a:rPr lang="de-DE" dirty="0"/>
              <a:t>Erkenne zusammenhänge Zeilen</a:t>
            </a:r>
          </a:p>
          <a:p>
            <a:pPr lvl="0"/>
            <a:r>
              <a:rPr lang="de-DE" dirty="0"/>
              <a:t>Extrahiere diese Zeilen in eine neue Methode</a:t>
            </a:r>
          </a:p>
        </p:txBody>
      </p:sp>
    </p:spTree>
    <p:extLst>
      <p:ext uri="{BB962C8B-B14F-4D97-AF65-F5344CB8AC3E}">
        <p14:creationId xmlns:p14="http://schemas.microsoft.com/office/powerpoint/2010/main" val="770553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Extract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BuildSeamsInto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main()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823455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/golden-master-seam/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Suche zusammenhänge Codezeilen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Versuche diese mit der IDE zu extrahieren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Sortiere Codezeilen neue und versuche erneut eine Methode zu extrahieren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Was fällt Euch auf?</a:t>
            </a:r>
          </a:p>
        </p:txBody>
      </p:sp>
    </p:spTree>
    <p:extLst>
      <p:ext uri="{BB962C8B-B14F-4D97-AF65-F5344CB8AC3E}">
        <p14:creationId xmlns:p14="http://schemas.microsoft.com/office/powerpoint/2010/main" val="1410151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25D82-CE76-4F3D-A581-11EEFA87C1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25D82-CE76-4F3D-A581-11EEFA87C1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84260EA-D31A-4CDE-A7A3-D93944C99C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7E4A14-9F1B-4BFC-BA89-31339BC5E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Pattern: Extract </a:t>
            </a:r>
            <a:r>
              <a:rPr lang="de-DE" dirty="0" err="1"/>
              <a:t>class</a:t>
            </a:r>
            <a:endParaRPr lang="de-D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F0D9AE8-E371-4396-83A1-C5BA5A617C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2AFFD-6546-4918-9D51-091BC71B5C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Gibt es einen Ansammlung von Methoden, die eng miteinander in der Klasse arbeiten, aber mit vielen anderen Methoden in der Klasse nicht </a:t>
            </a:r>
            <a:r>
              <a:rPr lang="de-DE" dirty="0">
                <a:sym typeface="Wingdings" panose="05000000000000000000" pitchFamily="2" charset="2"/>
              </a:rPr>
              <a:t> überlege, ob diese Methoden in ein eigene Klasse extrahiert werden können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Die neue Klasse kann unabhängige Zustände und Lebenszyklen haben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Das Verhalten kann durch gezieltes Testen der Klasse gesichert und ausgetauscht werden</a:t>
            </a:r>
            <a:endParaRPr lang="de-DE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6FC611-F4BA-4C7B-9D1A-E929BF5099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2635933"/>
          </a:xfrm>
        </p:spPr>
        <p:txBody>
          <a:bodyPr/>
          <a:lstStyle/>
          <a:p>
            <a:pPr lvl="0"/>
            <a:r>
              <a:rPr lang="de-DE" dirty="0"/>
              <a:t>Methoden, die in enger Kollaboration arbeiten</a:t>
            </a:r>
          </a:p>
          <a:p>
            <a:pPr lvl="0"/>
            <a:r>
              <a:rPr lang="de-DE" dirty="0"/>
              <a:t>Zustände, die nur für diese und zwischen diesen Methoden sinn ergeben</a:t>
            </a:r>
          </a:p>
          <a:p>
            <a:pPr lvl="0"/>
            <a:r>
              <a:rPr lang="de-DE" dirty="0"/>
              <a:t>Vereinfacht testen und austauschen von Verhalten</a:t>
            </a:r>
          </a:p>
        </p:txBody>
      </p:sp>
    </p:spTree>
    <p:extLst>
      <p:ext uri="{BB962C8B-B14F-4D97-AF65-F5344CB8AC3E}">
        <p14:creationId xmlns:p14="http://schemas.microsoft.com/office/powerpoint/2010/main" val="2331002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Extract Classes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 User {</a:t>
            </a:r>
          </a:p>
          <a:p>
            <a:pPr algn="l"/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  <a:p>
            <a:pPr algn="l"/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 User </a:t>
            </a:r>
            <a:r>
              <a:rPr lang="en-US" sz="11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createUser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(String </a:t>
            </a:r>
            <a:r>
              <a:rPr lang="en-US" sz="1100" b="1" dirty="0">
                <a:solidFill>
                  <a:srgbClr val="6A3E3E"/>
                </a:solidFill>
                <a:latin typeface="Consolas" panose="020B0609020204030204" pitchFamily="49" charset="0"/>
              </a:rPr>
              <a:t>name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, String </a:t>
            </a:r>
            <a:r>
              <a:rPr lang="en-US" sz="11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mobil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, String </a:t>
            </a:r>
            <a:r>
              <a:rPr lang="en-US" sz="1100" b="1" dirty="0">
                <a:solidFill>
                  <a:srgbClr val="6A3E3E"/>
                </a:solidFill>
                <a:latin typeface="Consolas" panose="020B0609020204030204" pitchFamily="49" charset="0"/>
              </a:rPr>
              <a:t>fax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, String </a:t>
            </a:r>
            <a:r>
              <a:rPr lang="en-US" sz="1100" b="1" dirty="0">
                <a:solidFill>
                  <a:srgbClr val="6A3E3E"/>
                </a:solidFill>
                <a:latin typeface="Consolas" panose="020B0609020204030204" pitchFamily="49" charset="0"/>
              </a:rPr>
              <a:t>address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1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1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1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"create user "</a:t>
            </a:r>
            <a:r>
              <a:rPr lang="en-US" sz="11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1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name</a:t>
            </a:r>
            <a:r>
              <a:rPr lang="en-US" sz="11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1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US" sz="11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823455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/extract-class/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Was sind Konzept?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Wo sind zu viele Details?</a:t>
            </a:r>
          </a:p>
        </p:txBody>
      </p:sp>
    </p:spTree>
    <p:extLst>
      <p:ext uri="{BB962C8B-B14F-4D97-AF65-F5344CB8AC3E}">
        <p14:creationId xmlns:p14="http://schemas.microsoft.com/office/powerpoint/2010/main" val="635105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734"/>
            <a:ext cx="10261600" cy="384721"/>
          </a:xfrm>
        </p:spPr>
        <p:txBody>
          <a:bodyPr/>
          <a:lstStyle/>
          <a:p>
            <a:r>
              <a:rPr lang="de-DE" dirty="0">
                <a:solidFill>
                  <a:schemeClr val="accent6"/>
                </a:solidFill>
              </a:rPr>
              <a:t>Was ist feature Envy?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9146588-1CDC-452E-AE71-D5F8138A64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Kollaboration zwischen Objekten ist gewollt, schließlich gestalten wir Klassen entsprechend (abstrakten) Konzepten zur Abstraktion und besseren Wiederverwendung.</a:t>
            </a:r>
          </a:p>
          <a:p>
            <a:pPr lvl="0"/>
            <a:r>
              <a:rPr lang="de-DE" dirty="0"/>
              <a:t>Wenn nun eine Klasse/Methode eine andere ständig Fragen muss, so wirft dies die Frage auf, ob diese korrekt </a:t>
            </a:r>
            <a:r>
              <a:rPr lang="de-DE" dirty="0" err="1"/>
              <a:t>designed</a:t>
            </a:r>
            <a:r>
              <a:rPr lang="de-DE" dirty="0"/>
              <a:t> wurde: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Relevante Informationen zur Erledigung einer Aufgabe ist woanders beheimatet als dort wo diese gebraucht wird.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 err="1"/>
              <a:t>Internas</a:t>
            </a:r>
            <a:r>
              <a:rPr lang="de-DE" dirty="0"/>
              <a:t> sind weithin sichtbar und implizit umfangreiche Änderungen</a:t>
            </a:r>
          </a:p>
          <a:p>
            <a:pPr lvl="0"/>
            <a:r>
              <a:rPr lang="de-DE" dirty="0"/>
              <a:t>Dies nennt man </a:t>
            </a:r>
            <a:r>
              <a:rPr lang="de-DE" b="1" dirty="0">
                <a:solidFill>
                  <a:schemeClr val="accent6"/>
                </a:solidFill>
              </a:rPr>
              <a:t>feature </a:t>
            </a:r>
            <a:r>
              <a:rPr lang="de-DE" b="1" dirty="0" err="1">
                <a:solidFill>
                  <a:schemeClr val="accent6"/>
                </a:solidFill>
              </a:rPr>
              <a:t>envy</a:t>
            </a:r>
            <a:r>
              <a:rPr lang="de-DE" b="1" dirty="0">
                <a:solidFill>
                  <a:schemeClr val="accent6"/>
                </a:solidFill>
              </a:rPr>
              <a:t> und macht Code sehr rigide und schwierig zu verändern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3745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"Welcome to the cinema of Horror movies"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User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anton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User(18);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Movie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movie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Movie(</a:t>
            </a:r>
            <a:r>
              <a:rPr lang="en-US" sz="1200" b="1" dirty="0">
                <a:solidFill>
                  <a:srgbClr val="2A00FF"/>
                </a:solidFill>
                <a:latin typeface="Consolas" panose="020B0609020204030204" pitchFamily="49" charset="0"/>
              </a:rPr>
              <a:t>"Horror of the Code"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anton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.getWallet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.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getAmount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movie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.getEntryFee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anton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.getAge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movie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.getAgeRate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anton</a:t>
            </a:r>
            <a:r>
              <a:rPr lang="en-US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.getName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 + </a:t>
            </a:r>
            <a:r>
              <a:rPr lang="en-US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 visits "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2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movie</a:t>
            </a:r>
            <a:r>
              <a:rPr lang="en-US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.getName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823455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/feature-envy/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7666181" y="2876355"/>
            <a:ext cx="4205995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Wo sieht man feature-</a:t>
            </a:r>
            <a:r>
              <a:rPr lang="de-DE" kern="0" dirty="0" err="1"/>
              <a:t>envy</a:t>
            </a:r>
            <a:r>
              <a:rPr lang="de-DE" kern="0" dirty="0"/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Wie kann das gelöst werden?</a:t>
            </a:r>
          </a:p>
          <a:p>
            <a:pPr marL="534988" lvl="1" indent="-266700">
              <a:buFont typeface="Arial" panose="020B0604020202020204" pitchFamily="34" charset="0"/>
              <a:buChar char="•"/>
            </a:pPr>
            <a:r>
              <a:rPr lang="de-DE" sz="1600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Im Prozess?</a:t>
            </a:r>
          </a:p>
          <a:p>
            <a:pPr marL="534988" lvl="1" indent="-266700">
              <a:buFont typeface="Arial" panose="020B0604020202020204" pitchFamily="34" charset="0"/>
              <a:buChar char="•"/>
            </a:pPr>
            <a:r>
              <a:rPr lang="de-DE" sz="1600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Im Code?</a:t>
            </a:r>
          </a:p>
        </p:txBody>
      </p:sp>
    </p:spTree>
    <p:extLst>
      <p:ext uri="{BB962C8B-B14F-4D97-AF65-F5344CB8AC3E}">
        <p14:creationId xmlns:p14="http://schemas.microsoft.com/office/powerpoint/2010/main" val="13471761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78CD36E-B94E-4C4C-A5D2-38088A0DA2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78CD36E-B94E-4C4C-A5D2-38088A0DA2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6777B834-B199-45AA-8FDB-9784154975C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DAFC42D-FC8C-4652-B9E7-39B0DC2253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4B435463-7AA7-41E3-9CA5-94F57730C8F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62" b="15262"/>
          <a:stretch/>
        </p:blipFill>
        <p:spPr>
          <a:xfrm>
            <a:off x="0" y="1223963"/>
            <a:ext cx="12193588" cy="5634037"/>
          </a:xfrm>
          <a:solidFill>
            <a:schemeClr val="accent2">
              <a:alpha val="32000"/>
            </a:schemeClr>
          </a:solidFill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D4443B3-F49D-4FC5-B4F8-73367DBBD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2555309"/>
            <a:ext cx="8602662" cy="2708434"/>
          </a:xfrm>
        </p:spPr>
        <p:txBody>
          <a:bodyPr/>
          <a:lstStyle/>
          <a:p>
            <a:pPr lvl="0"/>
            <a:r>
              <a:rPr lang="de-DE" sz="88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 Coverage</a:t>
            </a:r>
          </a:p>
        </p:txBody>
      </p:sp>
    </p:spTree>
    <p:extLst>
      <p:ext uri="{BB962C8B-B14F-4D97-AF65-F5344CB8AC3E}">
        <p14:creationId xmlns:p14="http://schemas.microsoft.com/office/powerpoint/2010/main" val="3673834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15583318-BDA7-4F3B-8FE0-B702F19273C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15583318-BDA7-4F3B-8FE0-B702F19273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75D2E7CD-A3A1-4E6D-9966-B6AC493824D8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8F30E9F8-440F-44E0-B52D-AB1EBF06B42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221A8E2-A8D0-4F5A-849C-3B94D4EDA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000" y="1946735"/>
            <a:ext cx="5413338" cy="769441"/>
          </a:xfrm>
        </p:spPr>
        <p:txBody>
          <a:bodyPr/>
          <a:lstStyle/>
          <a:p>
            <a:pPr lvl="0"/>
            <a:r>
              <a:rPr lang="de-DE" dirty="0"/>
              <a:t>Was brauche ich damit ich code verbessern kann?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F96B343-350F-47E4-AA54-7AC3713E7F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70F313F-B111-4B8D-BBD1-7B1D0C4075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Denke zurück als du in einem Code eine Erweiterung implementieren solltest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de-DE" dirty="0"/>
              <a:t>Was hat die Aufgabe erleichtert?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de-DE" dirty="0"/>
              <a:t>Was hat die Aufgabe erschwert?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Sprich mit deinem Partner über diese konkrete Situation</a:t>
            </a:r>
          </a:p>
        </p:txBody>
      </p:sp>
      <p:pic>
        <p:nvPicPr>
          <p:cNvPr id="12" name="Picture 6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390D5458-F8A8-494B-943D-F02C7BC3E1C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223998"/>
            <a:ext cx="5400720" cy="5634001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30DD05E0-6FB6-4F38-83F1-B93B4318955B}"/>
              </a:ext>
            </a:extLst>
          </p:cNvPr>
          <p:cNvSpPr/>
          <p:nvPr/>
        </p:nvSpPr>
        <p:spPr>
          <a:xfrm>
            <a:off x="8811490" y="286328"/>
            <a:ext cx="3179965" cy="646545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Übung: Pair-Share</a:t>
            </a:r>
          </a:p>
        </p:txBody>
      </p:sp>
    </p:spTree>
    <p:extLst>
      <p:ext uri="{BB962C8B-B14F-4D97-AF65-F5344CB8AC3E}">
        <p14:creationId xmlns:p14="http://schemas.microsoft.com/office/powerpoint/2010/main" val="1570572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734"/>
            <a:ext cx="10261600" cy="384721"/>
          </a:xfrm>
        </p:spPr>
        <p:txBody>
          <a:bodyPr/>
          <a:lstStyle/>
          <a:p>
            <a:r>
              <a:rPr lang="de-DE" dirty="0">
                <a:solidFill>
                  <a:schemeClr val="accent6"/>
                </a:solidFill>
              </a:rPr>
              <a:t>Was sind Code Coverage?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9146588-1CDC-452E-AE71-D5F8138A64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Eine Code Coverage Analyse/Darstellung zeigt, welcher Code zur Ausführung kommt.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Welcher Code wurde überhaupt nicht ausgeführt?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Welcher wurde sehr häufig ausgeführt?</a:t>
            </a:r>
          </a:p>
          <a:p>
            <a:pPr lvl="0"/>
            <a:endParaRPr lang="de-DE" dirty="0"/>
          </a:p>
          <a:p>
            <a:pPr lvl="0"/>
            <a:r>
              <a:rPr lang="de-DE" dirty="0"/>
              <a:t>Mit Hilfe von Code Coverage ist es möglich </a:t>
            </a:r>
            <a:r>
              <a:rPr lang="de-DE" b="1" dirty="0">
                <a:solidFill>
                  <a:schemeClr val="accent6"/>
                </a:solidFill>
              </a:rPr>
              <a:t>Aufwände</a:t>
            </a:r>
            <a:r>
              <a:rPr lang="de-DE" dirty="0"/>
              <a:t> für das Erstellen von Unittest </a:t>
            </a:r>
            <a:r>
              <a:rPr lang="de-DE" b="1" dirty="0">
                <a:solidFill>
                  <a:schemeClr val="accent6"/>
                </a:solidFill>
              </a:rPr>
              <a:t>zu lenken</a:t>
            </a:r>
            <a:r>
              <a:rPr lang="de-DE" dirty="0"/>
              <a:t>.</a:t>
            </a:r>
          </a:p>
          <a:p>
            <a:pPr lvl="0"/>
            <a:r>
              <a:rPr lang="de-DE" dirty="0"/>
              <a:t>Mit Hilfe von Code Coverage ist es möglich </a:t>
            </a:r>
            <a:r>
              <a:rPr lang="de-DE" b="1" dirty="0">
                <a:solidFill>
                  <a:schemeClr val="accent6"/>
                </a:solidFill>
              </a:rPr>
              <a:t>gezielt</a:t>
            </a:r>
            <a:r>
              <a:rPr lang="de-DE" dirty="0"/>
              <a:t> </a:t>
            </a:r>
            <a:r>
              <a:rPr lang="de-DE" dirty="0" err="1"/>
              <a:t>refactoring</a:t>
            </a:r>
            <a:r>
              <a:rPr lang="de-DE" dirty="0"/>
              <a:t> </a:t>
            </a:r>
            <a:r>
              <a:rPr lang="de-DE" b="1" dirty="0">
                <a:solidFill>
                  <a:schemeClr val="accent6"/>
                </a:solidFill>
              </a:rPr>
              <a:t>zu planen und durchzuführen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83848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Einfache Code Coverage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Simple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doMagic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a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b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a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&gt; 100)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return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b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* 9;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else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return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a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* 3 + 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b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* 5;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8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Welche </a:t>
            </a:r>
            <a:r>
              <a:rPr lang="de-DE" kern="0" dirty="0" err="1"/>
              <a:t>branches</a:t>
            </a:r>
            <a:r>
              <a:rPr lang="de-DE" kern="0" dirty="0"/>
              <a:t> gibt es?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Diesen Code in die IDE abtippen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Den Code zur Ausführung bringen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Code Coverage Tool (ggf. in der IDE) aktivieren und die </a:t>
            </a:r>
            <a:r>
              <a:rPr lang="de-DE" kern="0" dirty="0" err="1"/>
              <a:t>branches</a:t>
            </a:r>
            <a:r>
              <a:rPr lang="de-DE" kern="0" dirty="0"/>
              <a:t> anschauen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Mehrere Unittest schreiben, welche alle </a:t>
            </a:r>
            <a:r>
              <a:rPr lang="de-DE" kern="0" dirty="0" err="1"/>
              <a:t>branches</a:t>
            </a:r>
            <a:r>
              <a:rPr lang="de-DE" kern="0" dirty="0"/>
              <a:t> abgedeckt sind</a:t>
            </a:r>
          </a:p>
        </p:txBody>
      </p:sp>
    </p:spTree>
    <p:extLst>
      <p:ext uri="{BB962C8B-B14F-4D97-AF65-F5344CB8AC3E}">
        <p14:creationId xmlns:p14="http://schemas.microsoft.com/office/powerpoint/2010/main" val="29370759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Schreibe einen Unittest mithilfe von Code Coverage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TripService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endParaRPr lang="en-US" sz="1050" dirty="0">
              <a:latin typeface="Consolas" panose="020B0609020204030204" pitchFamily="49" charset="0"/>
            </a:endParaRPr>
          </a:p>
          <a:p>
            <a:pPr algn="l"/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  public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List&lt;Trip&gt; </a:t>
            </a:r>
            <a:r>
              <a:rPr lang="en-US" sz="105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getTripsByUser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(User </a:t>
            </a:r>
            <a:r>
              <a:rPr lang="en-US" sz="1050" b="1" dirty="0">
                <a:solidFill>
                  <a:srgbClr val="6A3E3E"/>
                </a:solidFill>
                <a:latin typeface="Consolas" panose="020B0609020204030204" pitchFamily="49" charset="0"/>
              </a:rPr>
              <a:t>user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UserNotLoggedInException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   List&lt;Trip&gt; </a:t>
            </a:r>
            <a:r>
              <a:rPr lang="en-US" sz="1050" dirty="0" err="1">
                <a:solidFill>
                  <a:srgbClr val="6A3E3E"/>
                </a:solidFill>
                <a:latin typeface="Consolas" panose="020B0609020204030204" pitchFamily="49" charset="0"/>
              </a:rPr>
              <a:t>tripList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ArrayList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&lt;Trip&gt;();</a:t>
            </a:r>
          </a:p>
          <a:p>
            <a:pPr algn="l"/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   User </a:t>
            </a:r>
            <a:r>
              <a:rPr lang="en-US" sz="1050" dirty="0" err="1">
                <a:solidFill>
                  <a:srgbClr val="6A3E3E"/>
                </a:solidFill>
                <a:latin typeface="Consolas" panose="020B0609020204030204" pitchFamily="49" charset="0"/>
              </a:rPr>
              <a:t>loggedUser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UserSession.</a:t>
            </a:r>
            <a:r>
              <a:rPr lang="en-US" sz="105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getInstance</a:t>
            </a:r>
            <a:r>
              <a:rPr lang="en-US" sz="1050" i="1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en-US" sz="105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getLoggedUser</a:t>
            </a:r>
            <a:r>
              <a:rPr lang="en-US" sz="1050" i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    </a:t>
            </a:r>
            <a:r>
              <a:rPr lang="en-US" sz="105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boolean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isFriend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false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    if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05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loggedUser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!= </a:t>
            </a:r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null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endParaRPr lang="en-US" sz="105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287744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/trip-service-kata/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Lese die README.md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Finde den kürzesten </a:t>
            </a:r>
            <a:r>
              <a:rPr lang="de-DE" kern="0" dirty="0" err="1"/>
              <a:t>branch</a:t>
            </a: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Schreibe hierfür einen Test</a:t>
            </a:r>
          </a:p>
        </p:txBody>
      </p:sp>
    </p:spTree>
    <p:extLst>
      <p:ext uri="{BB962C8B-B14F-4D97-AF65-F5344CB8AC3E}">
        <p14:creationId xmlns:p14="http://schemas.microsoft.com/office/powerpoint/2010/main" val="3824500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A8AB073-A9B1-4439-8182-8A653469B49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EA8AB073-A9B1-4439-8182-8A653469B4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12E138CE-FCD5-4616-BE15-E2F85813CBB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09D8DA9-2C4B-4188-8291-DFB5B087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Vorteile und Vorteile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058C3A-BBDD-4358-94ED-A744E261ED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11BDB83-0682-4851-9FD4-A268F8591D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Weit hinten, hinter den Wortbergen, fern der Länder </a:t>
            </a:r>
            <a:r>
              <a:rPr lang="de-DE" dirty="0" err="1"/>
              <a:t>Vokalien</a:t>
            </a:r>
            <a:r>
              <a:rPr lang="de-DE" dirty="0"/>
              <a:t> und </a:t>
            </a:r>
            <a:r>
              <a:rPr lang="de-DE" dirty="0" err="1"/>
              <a:t>Konsonantien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leben die Blindtexte.</a:t>
            </a:r>
          </a:p>
          <a:p>
            <a:pPr lvl="0"/>
            <a:r>
              <a:rPr lang="de-DE" dirty="0"/>
              <a:t>Abgeschieden wohnen sie in Buchstabhausen an der Küste des Semantik, eines großen Sprachozeans. Ein kleines Bächlein namens Duden fließt durch ihren Ort und versorgt sie mit den nötigen </a:t>
            </a:r>
            <a:r>
              <a:rPr lang="de-DE" dirty="0" err="1"/>
              <a:t>Regelialien</a:t>
            </a:r>
            <a:r>
              <a:rPr lang="de-DE" dirty="0"/>
              <a:t>.</a:t>
            </a:r>
          </a:p>
          <a:p>
            <a:pPr lvl="0"/>
            <a:r>
              <a:rPr lang="de-DE" dirty="0"/>
              <a:t>Es ist ein </a:t>
            </a:r>
            <a:r>
              <a:rPr lang="de-DE" dirty="0" err="1"/>
              <a:t>paradiesmatisches</a:t>
            </a:r>
            <a:r>
              <a:rPr lang="de-DE" dirty="0"/>
              <a:t> Land, in dem einem gebratene Satzteile in den Mund fliegen. Nicht einmal von der allmächtigen Interpunktion werden die Blindtexte beherrscht – ein geradezu unorthographisches Leben.</a:t>
            </a:r>
          </a:p>
          <a:p>
            <a:pPr lvl="0"/>
            <a:r>
              <a:rPr lang="de-DE" b="1" dirty="0"/>
              <a:t>Eines Tages aber beschloss eine kleine Zeile Blindtext ...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55D0249-E9E2-4486-8574-2EE089713B80}"/>
              </a:ext>
            </a:extLst>
          </p:cNvPr>
          <p:cNvSpPr/>
          <p:nvPr/>
        </p:nvSpPr>
        <p:spPr>
          <a:xfrm>
            <a:off x="7592291" y="1403927"/>
            <a:ext cx="4137891" cy="1533237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TODO: </a:t>
            </a:r>
            <a:r>
              <a:rPr lang="en-US" dirty="0" err="1">
                <a:solidFill>
                  <a:schemeClr val="tx1"/>
                </a:solidFill>
              </a:rPr>
              <a:t>tiefste</a:t>
            </a:r>
            <a:r>
              <a:rPr lang="en-US" dirty="0">
                <a:solidFill>
                  <a:schemeClr val="tx1"/>
                </a:solidFill>
              </a:rPr>
              <a:t> Ebene </a:t>
            </a:r>
            <a:r>
              <a:rPr lang="en-US" dirty="0" err="1">
                <a:solidFill>
                  <a:schemeClr val="tx1"/>
                </a:solidFill>
              </a:rPr>
              <a:t>zuerst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covern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erfahren</a:t>
            </a:r>
            <a:r>
              <a:rPr lang="en-US" dirty="0">
                <a:solidFill>
                  <a:schemeClr val="tx1"/>
                </a:solidFill>
              </a:rPr>
              <a:t> was </a:t>
            </a:r>
            <a:r>
              <a:rPr lang="en-US" dirty="0" err="1">
                <a:solidFill>
                  <a:schemeClr val="tx1"/>
                </a:solidFill>
              </a:rPr>
              <a:t>diese</a:t>
            </a:r>
            <a:r>
              <a:rPr lang="en-US" dirty="0">
                <a:solidFill>
                  <a:schemeClr val="tx1"/>
                </a:solidFill>
              </a:rPr>
              <a:t> Ebene </a:t>
            </a:r>
            <a:r>
              <a:rPr lang="en-US" dirty="0" err="1">
                <a:solidFill>
                  <a:schemeClr val="tx1"/>
                </a:solidFill>
              </a:rPr>
              <a:t>macht</a:t>
            </a:r>
            <a:r>
              <a:rPr lang="en-US" dirty="0">
                <a:solidFill>
                  <a:schemeClr val="tx1"/>
                </a:solidFill>
              </a:rPr>
              <a:t>, code </a:t>
            </a:r>
            <a:r>
              <a:rPr lang="en-US" dirty="0" err="1">
                <a:solidFill>
                  <a:schemeClr val="tx1"/>
                </a:solidFill>
              </a:rPr>
              <a:t>extrahieren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oder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reduzieren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youtube</a:t>
            </a:r>
            <a:r>
              <a:rPr lang="en-US" dirty="0">
                <a:solidFill>
                  <a:schemeClr val="tx1"/>
                </a:solidFill>
              </a:rPr>
              <a:t>-code und Link </a:t>
            </a:r>
            <a:r>
              <a:rPr lang="en-US" dirty="0" err="1">
                <a:solidFill>
                  <a:schemeClr val="tx1"/>
                </a:solidFill>
              </a:rPr>
              <a:t>hinzufügen</a:t>
            </a:r>
            <a:r>
              <a:rPr lang="en-US" dirty="0">
                <a:solidFill>
                  <a:schemeClr val="tx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194132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 err="1"/>
              <a:t>Refactoring</a:t>
            </a:r>
            <a:r>
              <a:rPr lang="de-DE" dirty="0"/>
              <a:t> geleitet durch Code Coverage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BuildSeamsInto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main()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287748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/golden-master-seam/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Suche zusammenhänge Codezeilen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Versuche diese mit der IDE zu extrahieren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Sortiere Codezeilen neue und versuche erneut eine Methode zu extrahieren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Was fällt Euch auf?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30702ED-4534-4A17-9901-F24A472DE1B7}"/>
              </a:ext>
            </a:extLst>
          </p:cNvPr>
          <p:cNvSpPr/>
          <p:nvPr/>
        </p:nvSpPr>
        <p:spPr>
          <a:xfrm>
            <a:off x="2336800" y="4248726"/>
            <a:ext cx="2650836" cy="1791855"/>
          </a:xfrm>
          <a:prstGeom prst="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TODO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Code, </a:t>
            </a:r>
            <a:r>
              <a:rPr lang="en-US" dirty="0" err="1">
                <a:solidFill>
                  <a:schemeClr val="tx1"/>
                </a:solidFill>
              </a:rPr>
              <a:t>Anleitung</a:t>
            </a:r>
            <a:r>
              <a:rPr lang="en-US" dirty="0">
                <a:solidFill>
                  <a:schemeClr val="tx1"/>
                </a:solidFill>
              </a:rPr>
              <a:t> “</a:t>
            </a:r>
            <a:r>
              <a:rPr lang="en-US" dirty="0" err="1">
                <a:solidFill>
                  <a:schemeClr val="tx1"/>
                </a:solidFill>
              </a:rPr>
              <a:t>nutze</a:t>
            </a:r>
            <a:r>
              <a:rPr lang="en-US" dirty="0">
                <a:solidFill>
                  <a:schemeClr val="tx1"/>
                </a:solidFill>
              </a:rPr>
              <a:t> die IDE”, was </a:t>
            </a:r>
            <a:r>
              <a:rPr lang="en-US" dirty="0" err="1">
                <a:solidFill>
                  <a:schemeClr val="tx1"/>
                </a:solidFill>
              </a:rPr>
              <a:t>siehst</a:t>
            </a:r>
            <a:r>
              <a:rPr lang="en-US" dirty="0">
                <a:solidFill>
                  <a:schemeClr val="tx1"/>
                </a:solidFill>
              </a:rPr>
              <a:t> du?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 1-2h? Wie </a:t>
            </a:r>
            <a:r>
              <a:rPr lang="en-US" dirty="0" err="1">
                <a:solidFill>
                  <a:schemeClr val="tx1"/>
                </a:solidFill>
                <a:sym typeface="Wingdings" panose="05000000000000000000" pitchFamily="2" charset="2"/>
              </a:rPr>
              <a:t>unterteilen</a:t>
            </a:r>
            <a:r>
              <a:rPr lang="en-US" dirty="0">
                <a:solidFill>
                  <a:schemeClr val="tx1"/>
                </a:solidFill>
                <a:sym typeface="Wingdings" panose="05000000000000000000" pitchFamily="2" charset="2"/>
              </a:rPr>
              <a:t>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97DD1EB-574E-4D51-ACA6-9BAFEE6613C8}"/>
              </a:ext>
            </a:extLst>
          </p:cNvPr>
          <p:cNvSpPr txBox="1"/>
          <p:nvPr/>
        </p:nvSpPr>
        <p:spPr>
          <a:xfrm>
            <a:off x="3156527" y="3108144"/>
            <a:ext cx="63130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Cypress/6.9.1/Cypress/resources/app/packages/server/lib/util/ensure-url.js</a:t>
            </a:r>
          </a:p>
        </p:txBody>
      </p:sp>
    </p:spTree>
    <p:extLst>
      <p:ext uri="{BB962C8B-B14F-4D97-AF65-F5344CB8AC3E}">
        <p14:creationId xmlns:p14="http://schemas.microsoft.com/office/powerpoint/2010/main" val="3211339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78CD36E-B94E-4C4C-A5D2-38088A0DA2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78CD36E-B94E-4C4C-A5D2-38088A0DA2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6777B834-B199-45AA-8FDB-9784154975C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DAFC42D-FC8C-4652-B9E7-39B0DC2253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0" name="Bildplatzhalter 9" descr="Ein Bild, das Platz enthält.&#10;&#10;Automatisch generierte Beschreibung">
            <a:extLst>
              <a:ext uri="{FF2B5EF4-FFF2-40B4-BE49-F238E27FC236}">
                <a16:creationId xmlns:a16="http://schemas.microsoft.com/office/drawing/2014/main" id="{4B435463-7AA7-41E3-9CA5-94F57730C8F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97" b="19197"/>
          <a:stretch>
            <a:fillRect/>
          </a:stretch>
        </p:blipFill>
        <p:spPr>
          <a:solidFill>
            <a:schemeClr val="accent2">
              <a:alpha val="32000"/>
            </a:schemeClr>
          </a:solidFill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D4443B3-F49D-4FC5-B4F8-73367DBBD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7" y="2555309"/>
            <a:ext cx="9988117" cy="4247317"/>
          </a:xfrm>
        </p:spPr>
        <p:txBody>
          <a:bodyPr/>
          <a:lstStyle/>
          <a:p>
            <a:pPr lvl="0"/>
            <a:r>
              <a:rPr lang="de-DE" sz="138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Pattern 2</a:t>
            </a:r>
          </a:p>
        </p:txBody>
      </p:sp>
    </p:spTree>
    <p:extLst>
      <p:ext uri="{BB962C8B-B14F-4D97-AF65-F5344CB8AC3E}">
        <p14:creationId xmlns:p14="http://schemas.microsoft.com/office/powerpoint/2010/main" val="20759855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78CD36E-B94E-4C4C-A5D2-38088A0DA2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78CD36E-B94E-4C4C-A5D2-38088A0DA2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6777B834-B199-45AA-8FDB-9784154975C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DAFC42D-FC8C-4652-B9E7-39B0DC2253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0" name="Bildplatzhalter 9" descr="Ein Bild, das Platz enthält.&#10;&#10;Automatisch generierte Beschreibung">
            <a:extLst>
              <a:ext uri="{FF2B5EF4-FFF2-40B4-BE49-F238E27FC236}">
                <a16:creationId xmlns:a16="http://schemas.microsoft.com/office/drawing/2014/main" id="{4B435463-7AA7-41E3-9CA5-94F57730C8F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97" b="19197"/>
          <a:stretch>
            <a:fillRect/>
          </a:stretch>
        </p:blipFill>
        <p:spPr>
          <a:solidFill>
            <a:schemeClr val="accent2">
              <a:alpha val="32000"/>
            </a:schemeClr>
          </a:solidFill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D4443B3-F49D-4FC5-B4F8-73367DBBD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7" y="2555309"/>
            <a:ext cx="9988117" cy="3539430"/>
          </a:xfrm>
        </p:spPr>
        <p:txBody>
          <a:bodyPr/>
          <a:lstStyle/>
          <a:p>
            <a:pPr lvl="0"/>
            <a:r>
              <a:rPr lang="de-DE" sz="115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Alles Zusammen</a:t>
            </a:r>
          </a:p>
        </p:txBody>
      </p:sp>
    </p:spTree>
    <p:extLst>
      <p:ext uri="{BB962C8B-B14F-4D97-AF65-F5344CB8AC3E}">
        <p14:creationId xmlns:p14="http://schemas.microsoft.com/office/powerpoint/2010/main" val="29628770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Golden Rose #1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BuildSeamsInto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main()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823455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/golden-master-seam/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Suche zusammenhänge Codezeilen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Versuche diese mit der IDE zu extrahieren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Sortiere Codezeilen neue und versuche erneut eine Methode zu extrahieren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Was fällt Euch auf?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30702ED-4534-4A17-9901-F24A472DE1B7}"/>
              </a:ext>
            </a:extLst>
          </p:cNvPr>
          <p:cNvSpPr/>
          <p:nvPr/>
        </p:nvSpPr>
        <p:spPr>
          <a:xfrm>
            <a:off x="2336800" y="4248727"/>
            <a:ext cx="2650836" cy="1274618"/>
          </a:xfrm>
          <a:prstGeom prst="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TODO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Code, </a:t>
            </a:r>
            <a:r>
              <a:rPr lang="en-US" dirty="0" err="1">
                <a:solidFill>
                  <a:schemeClr val="tx1"/>
                </a:solidFill>
              </a:rPr>
              <a:t>Anleitung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- </a:t>
            </a:r>
            <a:r>
              <a:rPr lang="en-US" dirty="0" err="1">
                <a:solidFill>
                  <a:schemeClr val="tx1"/>
                </a:solidFill>
              </a:rPr>
              <a:t>Stückweise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übungen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für</a:t>
            </a:r>
            <a:r>
              <a:rPr lang="en-US" dirty="0">
                <a:solidFill>
                  <a:schemeClr val="tx1"/>
                </a:solidFill>
              </a:rPr>
              <a:t> refactoring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97DD1EB-574E-4D51-ACA6-9BAFEE6613C8}"/>
              </a:ext>
            </a:extLst>
          </p:cNvPr>
          <p:cNvSpPr txBox="1"/>
          <p:nvPr/>
        </p:nvSpPr>
        <p:spPr>
          <a:xfrm>
            <a:off x="3156527" y="3108144"/>
            <a:ext cx="63130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Cypress/6.9.1/Cypress/resources/app/packages/server/lib/util/ensure-url.js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BE1D335-6E05-4B6F-8D2D-DF6F926606A9}"/>
              </a:ext>
            </a:extLst>
          </p:cNvPr>
          <p:cNvSpPr/>
          <p:nvPr/>
        </p:nvSpPr>
        <p:spPr>
          <a:xfrm>
            <a:off x="7403119" y="4558146"/>
            <a:ext cx="2650836" cy="1274618"/>
          </a:xfrm>
          <a:prstGeom prst="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hlinkClick r:id="rId6"/>
              </a:rPr>
              <a:t>https://github.com/emilybache/GildedRose-Refactoring-Kata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385935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BB2715C-9E55-432B-AF90-F40C2FEA9AE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8192594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84" imgH="385" progId="TCLayout.ActiveDocument.1">
                  <p:embed/>
                </p:oleObj>
              </mc:Choice>
              <mc:Fallback>
                <p:oleObj name="think-cell Folie" r:id="rId3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500B485-D55C-4927-B473-E59B53408D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1812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8397432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734"/>
            <a:ext cx="10261600" cy="384721"/>
          </a:xfrm>
        </p:spPr>
        <p:txBody>
          <a:bodyPr/>
          <a:lstStyle/>
          <a:p>
            <a:r>
              <a:rPr lang="de-DE" dirty="0"/>
              <a:t>TITEL HEADLINE VERSAL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9146588-1CDC-452E-AE71-D5F8138A64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Weit hinten, hinter den Wortbergen, fern der Länder </a:t>
            </a:r>
            <a:r>
              <a:rPr lang="de-DE" dirty="0" err="1"/>
              <a:t>Vokalien</a:t>
            </a:r>
            <a:r>
              <a:rPr lang="de-DE" dirty="0"/>
              <a:t> und </a:t>
            </a:r>
            <a:r>
              <a:rPr lang="de-DE" dirty="0" err="1"/>
              <a:t>Konsonantien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leben die Blindtexte.</a:t>
            </a:r>
          </a:p>
          <a:p>
            <a:pPr lvl="0"/>
            <a:r>
              <a:rPr lang="de-DE" dirty="0"/>
              <a:t>Abgeschieden wohnen sie in Buchstabhausen an der Küste des Semantik, eines großen Sprachozeans. Ein kleines Bächlein namens Duden fließt durch ihren Ort und versorgt sie mit den nötigen </a:t>
            </a:r>
            <a:r>
              <a:rPr lang="de-DE" dirty="0" err="1"/>
              <a:t>Regelialien</a:t>
            </a:r>
            <a:r>
              <a:rPr lang="de-DE" dirty="0"/>
              <a:t>.</a:t>
            </a:r>
          </a:p>
          <a:p>
            <a:pPr lvl="0"/>
            <a:r>
              <a:rPr lang="de-DE" dirty="0"/>
              <a:t>Es ist ein </a:t>
            </a:r>
            <a:r>
              <a:rPr lang="de-DE" dirty="0" err="1"/>
              <a:t>paradiesmatisches</a:t>
            </a:r>
            <a:r>
              <a:rPr lang="de-DE" dirty="0"/>
              <a:t> Land, in dem einem gebratene Satzteile in den Mund fliegen. Nicht einmal von der allmächtigen Interpunktion werden die Blindtexte beherrscht – ein geradezu unorthographisches Leben.</a:t>
            </a:r>
          </a:p>
          <a:p>
            <a:pPr lvl="0"/>
            <a:r>
              <a:rPr lang="de-DE" b="1" dirty="0"/>
              <a:t>Eines Tages aber beschloss eine kleine Zeile Blindtext ...</a:t>
            </a:r>
          </a:p>
        </p:txBody>
      </p:sp>
    </p:spTree>
    <p:extLst>
      <p:ext uri="{BB962C8B-B14F-4D97-AF65-F5344CB8AC3E}">
        <p14:creationId xmlns:p14="http://schemas.microsoft.com/office/powerpoint/2010/main" val="3779566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CE523AD-4081-479D-A6A7-31F26251E17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3CE523AD-4081-479D-A6A7-31F26251E1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 hidden="1">
            <a:extLst>
              <a:ext uri="{FF2B5EF4-FFF2-40B4-BE49-F238E27FC236}">
                <a16:creationId xmlns:a16="http://schemas.microsoft.com/office/drawing/2014/main" id="{2F71DC48-1C3C-4B08-BE36-D9819EA6594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0177C45-D7A8-454F-8499-4A4740AB2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Sicherheitsnetz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5817E3A9-3F91-42E2-9716-C35F715B9F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80F605-0CE1-4548-A242-3D4043D312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Ein Sicherheitsnetz verbessert die Fähigkeit Veränderungen durchzuführen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Ein Sicherheitsnetz verbessert die Beurteilungsfähigkeit ob etwas besser oder schlechter geworden ist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CA10C3-4351-4AD6-BCD8-F70167BE26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Wie muss ein Sicherheitsnetz aussehen, welches bei Legacy Code „Sicherheit“ bieten kann?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63E9BF4-A97E-4F38-9EB1-603EC0FE43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de-DE" dirty="0"/>
              <a:t>Sicherheitsnetz in </a:t>
            </a:r>
            <a:r>
              <a:rPr lang="de-DE" dirty="0" err="1"/>
              <a:t>java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Unit-test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82592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CE523AD-4081-479D-A6A7-31F26251E17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0136825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 hidden="1">
            <a:extLst>
              <a:ext uri="{FF2B5EF4-FFF2-40B4-BE49-F238E27FC236}">
                <a16:creationId xmlns:a16="http://schemas.microsoft.com/office/drawing/2014/main" id="{2F71DC48-1C3C-4B08-BE36-D9819EA6594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0177C45-D7A8-454F-8499-4A4740AB2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FOLIE MIT FARBVARIANTE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5817E3A9-3F91-42E2-9716-C35F715B9F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80F605-0CE1-4548-A242-3D4043D312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Weit hinten, hinter den Wortbergen, fern der Länder </a:t>
            </a:r>
            <a:r>
              <a:rPr lang="de-DE" dirty="0" err="1"/>
              <a:t>Vokalien</a:t>
            </a:r>
            <a:r>
              <a:rPr lang="de-DE" dirty="0"/>
              <a:t> und </a:t>
            </a:r>
            <a:r>
              <a:rPr lang="de-DE" dirty="0" err="1"/>
              <a:t>Konsonantien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leben die Blindtexte. Abgeschieden wohnen sie in Buchstabhausen an der Küste des Semantik. </a:t>
            </a:r>
            <a:br>
              <a:rPr lang="de-DE" dirty="0"/>
            </a:br>
            <a:r>
              <a:rPr lang="de-DE" dirty="0"/>
              <a:t>Weit hinten, hinter den Wortbergen, fern der Länder </a:t>
            </a:r>
            <a:r>
              <a:rPr lang="de-DE" dirty="0" err="1"/>
              <a:t>Vokalien</a:t>
            </a:r>
            <a:r>
              <a:rPr lang="de-DE" dirty="0"/>
              <a:t> und </a:t>
            </a:r>
            <a:r>
              <a:rPr lang="de-DE" dirty="0" err="1"/>
              <a:t>Konsonantien</a:t>
            </a:r>
            <a:r>
              <a:rPr lang="de-DE" dirty="0"/>
              <a:t> leben die Blindtexte.</a:t>
            </a:r>
          </a:p>
          <a:p>
            <a:pPr lvl="0"/>
            <a:endParaRPr lang="de-DE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CA10C3-4351-4AD6-BCD8-F70167BE26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r>
              <a:rPr lang="de-DE" dirty="0"/>
              <a:t>Abgeschieden wohnen sie in Buchstabhausen an der Küste des Semantik, </a:t>
            </a:r>
            <a:br>
              <a:rPr lang="de-DE" dirty="0"/>
            </a:br>
            <a:r>
              <a:rPr lang="de-DE" dirty="0"/>
              <a:t>eines großen Sprachozeans. Weit hinten, hinter den Wortbergen, fern der Länder </a:t>
            </a:r>
            <a:r>
              <a:rPr lang="de-DE" dirty="0" err="1"/>
              <a:t>Vokalien</a:t>
            </a:r>
            <a:r>
              <a:rPr lang="de-DE" dirty="0"/>
              <a:t> und </a:t>
            </a:r>
            <a:r>
              <a:rPr lang="de-DE" dirty="0" err="1"/>
              <a:t>Konsonantien</a:t>
            </a:r>
            <a:r>
              <a:rPr lang="de-DE" dirty="0"/>
              <a:t> leben die Blindtexte.</a:t>
            </a:r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63E9BF4-A97E-4F38-9EB1-603EC0FE43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de-DE" dirty="0"/>
              <a:t>FOLIE MIT ZWEI HEADLINES.</a:t>
            </a:r>
          </a:p>
        </p:txBody>
      </p:sp>
    </p:spTree>
    <p:extLst>
      <p:ext uri="{BB962C8B-B14F-4D97-AF65-F5344CB8AC3E}">
        <p14:creationId xmlns:p14="http://schemas.microsoft.com/office/powerpoint/2010/main" val="6655381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A8AB073-A9B1-4439-8182-8A653469B49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780846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12E138CE-FCD5-4616-BE15-E2F85813CBB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09D8DA9-2C4B-4188-8291-DFB5B087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FOLIE MIT FARBVARIANTE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058C3A-BBDD-4358-94ED-A744E261ED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11BDB83-0682-4851-9FD4-A268F8591D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Weit hinten, hinter den Wortbergen, fern der Länder </a:t>
            </a:r>
            <a:r>
              <a:rPr lang="de-DE" dirty="0" err="1"/>
              <a:t>Vokalien</a:t>
            </a:r>
            <a:r>
              <a:rPr lang="de-DE" dirty="0"/>
              <a:t> und </a:t>
            </a:r>
            <a:r>
              <a:rPr lang="de-DE" dirty="0" err="1"/>
              <a:t>Konsonantien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leben die Blindtexte.</a:t>
            </a:r>
          </a:p>
          <a:p>
            <a:pPr lvl="0"/>
            <a:r>
              <a:rPr lang="de-DE" dirty="0"/>
              <a:t>Abgeschieden wohnen sie in Buchstabhausen an der Küste des Semantik, eines großen Sprachozeans. Ein kleines Bächlein namens Duden fließt durch ihren Ort und versorgt sie mit den nötigen </a:t>
            </a:r>
            <a:r>
              <a:rPr lang="de-DE" dirty="0" err="1"/>
              <a:t>Regelialien</a:t>
            </a:r>
            <a:r>
              <a:rPr lang="de-DE" dirty="0"/>
              <a:t>.</a:t>
            </a:r>
          </a:p>
          <a:p>
            <a:pPr lvl="0"/>
            <a:r>
              <a:rPr lang="de-DE" dirty="0"/>
              <a:t>Es ist ein </a:t>
            </a:r>
            <a:r>
              <a:rPr lang="de-DE" dirty="0" err="1"/>
              <a:t>paradiesmatisches</a:t>
            </a:r>
            <a:r>
              <a:rPr lang="de-DE" dirty="0"/>
              <a:t> Land, in dem einem gebratene Satzteile in den Mund fliegen. Nicht einmal von der allmächtigen Interpunktion werden die Blindtexte beherrscht – ein geradezu unorthographisches Leben.</a:t>
            </a:r>
          </a:p>
          <a:p>
            <a:pPr lvl="0"/>
            <a:r>
              <a:rPr lang="de-DE" b="1" dirty="0"/>
              <a:t>Eines Tages aber beschloss eine kleine Zeile Blindtext ...</a:t>
            </a:r>
          </a:p>
        </p:txBody>
      </p:sp>
    </p:spTree>
    <p:extLst>
      <p:ext uri="{BB962C8B-B14F-4D97-AF65-F5344CB8AC3E}">
        <p14:creationId xmlns:p14="http://schemas.microsoft.com/office/powerpoint/2010/main" val="28829637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78CD36E-B94E-4C4C-A5D2-38088A0DA2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41253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6777B834-B199-45AA-8FDB-9784154975C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DAFC42D-FC8C-4652-B9E7-39B0DC2253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A64E09B1-E192-4AD1-9AD7-E17913C547E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solidFill>
            <a:schemeClr val="accent2">
              <a:alpha val="32000"/>
            </a:schemeClr>
          </a:solidFill>
        </p:spPr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D4443B3-F49D-4FC5-B4F8-73367DBBD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FOLIE MIT BILD UND HEADLINE</a:t>
            </a:r>
          </a:p>
        </p:txBody>
      </p:sp>
    </p:spTree>
    <p:extLst>
      <p:ext uri="{BB962C8B-B14F-4D97-AF65-F5344CB8AC3E}">
        <p14:creationId xmlns:p14="http://schemas.microsoft.com/office/powerpoint/2010/main" val="27810549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25D82-CE76-4F3D-A581-11EEFA87C1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401350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84260EA-D31A-4CDE-A7A3-D93944C99C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7E4A14-9F1B-4BFC-BA89-31339BC5E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FOLIE MIT WICHTIGEM KASTEN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F0D9AE8-E371-4396-83A1-C5BA5A617C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2AFFD-6546-4918-9D51-091BC71B5C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Weit hinten, hinter den Wortbergen, fern der Länder </a:t>
            </a:r>
            <a:r>
              <a:rPr lang="de-DE" dirty="0" err="1"/>
              <a:t>Vokalien</a:t>
            </a:r>
            <a:r>
              <a:rPr lang="de-DE" dirty="0"/>
              <a:t> und </a:t>
            </a:r>
            <a:r>
              <a:rPr lang="de-DE" dirty="0" err="1"/>
              <a:t>Konsonantien</a:t>
            </a:r>
            <a:r>
              <a:rPr lang="de-DE" dirty="0"/>
              <a:t> leben die Blindtexte: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6FC611-F4BA-4C7B-9D1A-E929BF5099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2415359"/>
          </a:xfrm>
        </p:spPr>
        <p:txBody>
          <a:bodyPr/>
          <a:lstStyle/>
          <a:p>
            <a:pPr lvl="0"/>
            <a:r>
              <a:rPr lang="de-DE" dirty="0"/>
              <a:t>Weit vorne</a:t>
            </a:r>
          </a:p>
          <a:p>
            <a:pPr lvl="0"/>
            <a:r>
              <a:rPr lang="de-DE" dirty="0"/>
              <a:t>die Wortberge</a:t>
            </a:r>
          </a:p>
          <a:p>
            <a:pPr lvl="0"/>
            <a:r>
              <a:rPr lang="de-DE" dirty="0"/>
              <a:t>in alle Länder</a:t>
            </a:r>
          </a:p>
          <a:p>
            <a:pPr lvl="0"/>
            <a:r>
              <a:rPr lang="de-DE" dirty="0"/>
              <a:t>purzeln die </a:t>
            </a:r>
            <a:r>
              <a:rPr lang="de-DE" dirty="0" err="1"/>
              <a:t>Vokalien</a:t>
            </a:r>
            <a:endParaRPr lang="de-DE" dirty="0"/>
          </a:p>
          <a:p>
            <a:pPr lvl="0"/>
            <a:r>
              <a:rPr lang="de-DE" dirty="0"/>
              <a:t>und lieben Blindtexte </a:t>
            </a:r>
          </a:p>
        </p:txBody>
      </p:sp>
    </p:spTree>
    <p:extLst>
      <p:ext uri="{BB962C8B-B14F-4D97-AF65-F5344CB8AC3E}">
        <p14:creationId xmlns:p14="http://schemas.microsoft.com/office/powerpoint/2010/main" val="42019533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FC1B2466-95F9-4851-8A01-A8B2F18E31F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401441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78E66A55-5F2C-4277-85E6-7507ED40E5B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776DEF1-4DA8-4095-95B9-B6DDC95D0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FOLIE MIT FARBVARIANTE UND STÖRER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9FDB1E67-1BFA-44F5-81A7-FB5BB25070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85B8B89-5FB9-4210-A16D-1911D4F09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/>
          <a:p>
            <a:pPr lvl="0"/>
            <a:r>
              <a:rPr lang="de-DE" dirty="0"/>
              <a:t>Weit hinten, hinter den Wortbergen, </a:t>
            </a:r>
            <a:br>
              <a:rPr lang="de-DE" dirty="0"/>
            </a:br>
            <a:r>
              <a:rPr lang="de-DE" dirty="0"/>
              <a:t>fern der Länder </a:t>
            </a:r>
            <a:r>
              <a:rPr lang="de-DE" dirty="0" err="1"/>
              <a:t>Vokalien</a:t>
            </a:r>
            <a:r>
              <a:rPr lang="de-DE" dirty="0"/>
              <a:t> und</a:t>
            </a:r>
            <a:br>
              <a:rPr lang="de-DE" dirty="0"/>
            </a:br>
            <a:r>
              <a:rPr lang="de-DE" dirty="0" err="1"/>
              <a:t>Konsonantien</a:t>
            </a:r>
            <a:r>
              <a:rPr lang="de-DE" dirty="0"/>
              <a:t> leben die Blindtexte.</a:t>
            </a:r>
          </a:p>
          <a:p>
            <a:pPr lvl="0"/>
            <a:endParaRPr lang="de-DE" dirty="0"/>
          </a:p>
          <a:p>
            <a:pPr lvl="0"/>
            <a:r>
              <a:rPr lang="de-DE" dirty="0"/>
              <a:t>Abgeschieden wohnen sie in Buchstabhausen an der Küste des Semantik, eines großen Sprachozeans. Ein kleines Bächlein namens Duden fließt durch ihren Ort und versorgt sie mit den nötigen </a:t>
            </a:r>
            <a:r>
              <a:rPr lang="de-DE" dirty="0" err="1"/>
              <a:t>Regelialien</a:t>
            </a:r>
            <a:r>
              <a:rPr lang="de-DE" dirty="0"/>
              <a:t>.</a:t>
            </a:r>
          </a:p>
          <a:p>
            <a:pPr lvl="0"/>
            <a:endParaRPr lang="de-DE" dirty="0"/>
          </a:p>
          <a:p>
            <a:pPr lvl="0"/>
            <a:r>
              <a:rPr lang="de-DE" b="1" dirty="0"/>
              <a:t>Eines Tages aber beschloss eine kleine Zeile Blindtext …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5CC043-FD62-4F4E-9C2D-10C9DF93DA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CONNECTED</a:t>
            </a:r>
            <a:r>
              <a:rPr lang="de-DE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5577883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953117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FOLIE MIT DATA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1"/>
            <a:r>
              <a:rPr lang="de-DE" dirty="0"/>
              <a:t>@</a:t>
            </a:r>
            <a:r>
              <a:rPr lang="de-DE" dirty="0" err="1"/>
              <a:t>Override</a:t>
            </a:r>
            <a:endParaRPr lang="de-DE" dirty="0"/>
          </a:p>
          <a:p>
            <a:pPr lvl="0"/>
            <a:r>
              <a:rPr lang="de-DE" b="1" dirty="0" err="1">
                <a:solidFill>
                  <a:srgbClr val="010180"/>
                </a:solidFill>
              </a:rPr>
              <a:t>public</a:t>
            </a:r>
            <a:r>
              <a:rPr lang="de-DE" b="1" dirty="0">
                <a:solidFill>
                  <a:srgbClr val="010180"/>
                </a:solidFill>
              </a:rPr>
              <a:t> </a:t>
            </a:r>
            <a:r>
              <a:rPr lang="de-DE" b="1" dirty="0" err="1">
                <a:solidFill>
                  <a:srgbClr val="010180"/>
                </a:solidFill>
              </a:rPr>
              <a:t>void</a:t>
            </a:r>
            <a:r>
              <a:rPr lang="de-DE" b="1" dirty="0">
                <a:solidFill>
                  <a:srgbClr val="010180"/>
                </a:solidFill>
              </a:rPr>
              <a:t> </a:t>
            </a:r>
            <a:r>
              <a:rPr lang="de-DE" dirty="0"/>
              <a:t>update(</a:t>
            </a:r>
            <a:r>
              <a:rPr lang="de-DE" dirty="0" err="1"/>
              <a:t>Subject</a:t>
            </a:r>
            <a:r>
              <a:rPr lang="de-DE" dirty="0"/>
              <a:t> </a:t>
            </a:r>
            <a:r>
              <a:rPr lang="de-DE" dirty="0" err="1"/>
              <a:t>subject</a:t>
            </a:r>
            <a:r>
              <a:rPr lang="de-DE" dirty="0"/>
              <a:t> {</a:t>
            </a:r>
          </a:p>
          <a:p>
            <a:pPr lvl="0"/>
            <a:r>
              <a:rPr lang="de-DE" b="1" dirty="0">
                <a:solidFill>
                  <a:srgbClr val="010180"/>
                </a:solidFill>
              </a:rPr>
              <a:t>    </a:t>
            </a:r>
            <a:r>
              <a:rPr lang="de-DE" b="1" dirty="0" err="1">
                <a:solidFill>
                  <a:srgbClr val="010180"/>
                </a:solidFill>
              </a:rPr>
              <a:t>if</a:t>
            </a:r>
            <a:r>
              <a:rPr lang="de-DE" dirty="0"/>
              <a:t>(</a:t>
            </a:r>
            <a:r>
              <a:rPr lang="de-DE" b="1" dirty="0" err="1">
                <a:solidFill>
                  <a:srgbClr val="010180"/>
                </a:solidFill>
              </a:rPr>
              <a:t>this.</a:t>
            </a:r>
            <a:r>
              <a:rPr lang="de-DE" b="1" dirty="0" err="1">
                <a:solidFill>
                  <a:srgbClr val="660E7A"/>
                </a:solidFill>
              </a:rPr>
              <a:t>subject</a:t>
            </a:r>
            <a:r>
              <a:rPr lang="de-DE" dirty="0"/>
              <a:t> == </a:t>
            </a:r>
            <a:r>
              <a:rPr lang="de-DE" dirty="0" err="1"/>
              <a:t>subject</a:t>
            </a:r>
            <a:r>
              <a:rPr lang="de-DE" dirty="0"/>
              <a:t>)</a:t>
            </a:r>
          </a:p>
          <a:p>
            <a:pPr lvl="0"/>
            <a:r>
              <a:rPr lang="de-DE" dirty="0"/>
              <a:t>			</a:t>
            </a:r>
            <a:r>
              <a:rPr lang="de-DE" dirty="0" err="1"/>
              <a:t>show</a:t>
            </a:r>
            <a:r>
              <a:rPr lang="de-DE" dirty="0"/>
              <a:t>();}</a:t>
            </a:r>
          </a:p>
          <a:p>
            <a:pPr lvl="0"/>
            <a:endParaRPr lang="de-DE" b="1" dirty="0">
              <a:solidFill>
                <a:srgbClr val="010180"/>
              </a:solidFill>
            </a:endParaRPr>
          </a:p>
          <a:p>
            <a:pPr lvl="0"/>
            <a:r>
              <a:rPr lang="de-DE" b="1" dirty="0" err="1">
                <a:solidFill>
                  <a:srgbClr val="010180"/>
                </a:solidFill>
              </a:rPr>
              <a:t>public</a:t>
            </a:r>
            <a:r>
              <a:rPr lang="de-DE" b="1" dirty="0">
                <a:solidFill>
                  <a:srgbClr val="010180"/>
                </a:solidFill>
              </a:rPr>
              <a:t> </a:t>
            </a:r>
            <a:r>
              <a:rPr lang="de-DE" b="1" dirty="0" err="1">
                <a:solidFill>
                  <a:srgbClr val="010180"/>
                </a:solidFill>
              </a:rPr>
              <a:t>void</a:t>
            </a:r>
            <a:r>
              <a:rPr lang="de-DE" b="1" dirty="0">
                <a:solidFill>
                  <a:srgbClr val="010180"/>
                </a:solidFill>
              </a:rPr>
              <a:t> </a:t>
            </a:r>
            <a:r>
              <a:rPr lang="de-DE" dirty="0" err="1"/>
              <a:t>show</a:t>
            </a:r>
            <a:r>
              <a:rPr lang="de-DE" dirty="0"/>
              <a:t>(){</a:t>
            </a:r>
          </a:p>
          <a:p>
            <a:pPr lvl="0"/>
            <a:r>
              <a:rPr lang="de-DE" dirty="0"/>
              <a:t>	String </a:t>
            </a:r>
            <a:r>
              <a:rPr lang="de-DE" dirty="0" err="1"/>
              <a:t>data</a:t>
            </a:r>
            <a:r>
              <a:rPr lang="de-DE" dirty="0"/>
              <a:t> = </a:t>
            </a:r>
            <a:r>
              <a:rPr lang="de-DE" b="1" dirty="0" err="1">
                <a:solidFill>
                  <a:srgbClr val="660E7A"/>
                </a:solidFill>
              </a:rPr>
              <a:t>subject</a:t>
            </a:r>
            <a:r>
              <a:rPr lang="de-DE" dirty="0" err="1"/>
              <a:t>.getData</a:t>
            </a:r>
            <a:r>
              <a:rPr lang="de-DE" dirty="0"/>
              <a:t>();    	</a:t>
            </a:r>
          </a:p>
          <a:p>
            <a:pPr lvl="0"/>
            <a:r>
              <a:rPr lang="de-DE" dirty="0"/>
              <a:t>	</a:t>
            </a:r>
            <a:r>
              <a:rPr lang="de-DE" dirty="0" err="1"/>
              <a:t>System.</a:t>
            </a:r>
            <a:r>
              <a:rPr lang="de-DE" b="1" dirty="0" err="1">
                <a:solidFill>
                  <a:srgbClr val="660E7A"/>
                </a:solidFill>
              </a:rPr>
              <a:t>out</a:t>
            </a:r>
            <a:r>
              <a:rPr lang="de-DE" dirty="0" err="1"/>
              <a:t>.printf</a:t>
            </a:r>
            <a:r>
              <a:rPr lang="de-DE" dirty="0"/>
              <a:t>(</a:t>
            </a:r>
            <a:r>
              <a:rPr lang="de-DE" b="1" dirty="0">
                <a:solidFill>
                  <a:srgbClr val="008000"/>
                </a:solidFill>
              </a:rPr>
              <a:t>"</a:t>
            </a:r>
            <a:r>
              <a:rPr lang="de-DE" b="1" dirty="0" err="1">
                <a:solidFill>
                  <a:srgbClr val="008000"/>
                </a:solidFill>
              </a:rPr>
              <a:t>Subject</a:t>
            </a:r>
            <a:r>
              <a:rPr lang="de-DE" b="1" dirty="0">
                <a:solidFill>
                  <a:srgbClr val="008000"/>
                </a:solidFill>
              </a:rPr>
              <a:t> </a:t>
            </a:r>
            <a:r>
              <a:rPr lang="de-DE" b="1" dirty="0" err="1">
                <a:solidFill>
                  <a:srgbClr val="008000"/>
                </a:solidFill>
              </a:rPr>
              <a:t>data</a:t>
            </a:r>
            <a:r>
              <a:rPr lang="de-DE" b="1" dirty="0">
                <a:solidFill>
                  <a:srgbClr val="008000"/>
                </a:solidFill>
              </a:rPr>
              <a:t> </a:t>
            </a:r>
            <a:r>
              <a:rPr lang="de-DE" b="1" dirty="0" err="1">
                <a:solidFill>
                  <a:srgbClr val="008000"/>
                </a:solidFill>
              </a:rPr>
              <a:t>received</a:t>
            </a:r>
            <a:r>
              <a:rPr lang="de-DE" b="1" dirty="0">
                <a:solidFill>
                  <a:srgbClr val="008000"/>
                </a:solidFill>
              </a:rPr>
              <a:t>"</a:t>
            </a:r>
            <a:r>
              <a:rPr lang="de-DE" dirty="0"/>
              <a:t>);   </a:t>
            </a:r>
          </a:p>
          <a:p>
            <a:pPr lvl="0"/>
            <a:r>
              <a:rPr lang="de-DE" dirty="0"/>
              <a:t>	</a:t>
            </a:r>
            <a:r>
              <a:rPr lang="de-DE" dirty="0" err="1"/>
              <a:t>System.</a:t>
            </a:r>
            <a:r>
              <a:rPr lang="de-DE" b="1" dirty="0" err="1">
                <a:solidFill>
                  <a:srgbClr val="660E7A"/>
                </a:solidFill>
              </a:rPr>
              <a:t>out</a:t>
            </a:r>
            <a:r>
              <a:rPr lang="de-DE" dirty="0" err="1"/>
              <a:t>.printf</a:t>
            </a:r>
            <a:r>
              <a:rPr lang="de-DE" dirty="0"/>
              <a:t>(</a:t>
            </a:r>
            <a:r>
              <a:rPr lang="de-DE" b="1" dirty="0">
                <a:solidFill>
                  <a:srgbClr val="008000"/>
                </a:solidFill>
              </a:rPr>
              <a:t>"======================="</a:t>
            </a:r>
            <a:r>
              <a:rPr lang="de-DE" dirty="0"/>
              <a:t>);   </a:t>
            </a:r>
          </a:p>
          <a:p>
            <a:pPr lvl="0"/>
            <a:r>
              <a:rPr lang="de-DE" dirty="0"/>
              <a:t>	</a:t>
            </a:r>
            <a:r>
              <a:rPr lang="de-DE" dirty="0" err="1"/>
              <a:t>System.</a:t>
            </a:r>
            <a:r>
              <a:rPr lang="de-DE" b="1" dirty="0" err="1">
                <a:solidFill>
                  <a:srgbClr val="660E7A"/>
                </a:solidFill>
              </a:rPr>
              <a:t>out</a:t>
            </a:r>
            <a:r>
              <a:rPr lang="de-DE" dirty="0" err="1"/>
              <a:t>.printf</a:t>
            </a:r>
            <a:r>
              <a:rPr lang="de-DE" dirty="0"/>
              <a:t>(</a:t>
            </a:r>
            <a:r>
              <a:rPr lang="de-DE" b="1" dirty="0">
                <a:solidFill>
                  <a:srgbClr val="008000"/>
                </a:solidFill>
              </a:rPr>
              <a:t>"New </a:t>
            </a:r>
            <a:r>
              <a:rPr lang="de-DE" b="1" dirty="0" err="1">
                <a:solidFill>
                  <a:srgbClr val="008000"/>
                </a:solidFill>
              </a:rPr>
              <a:t>Subject</a:t>
            </a:r>
            <a:r>
              <a:rPr lang="de-DE" b="1" dirty="0">
                <a:solidFill>
                  <a:srgbClr val="008000"/>
                </a:solidFill>
              </a:rPr>
              <a:t> </a:t>
            </a:r>
            <a:r>
              <a:rPr lang="de-DE" b="1" dirty="0" err="1">
                <a:solidFill>
                  <a:srgbClr val="008000"/>
                </a:solidFill>
              </a:rPr>
              <a:t>data</a:t>
            </a:r>
            <a:r>
              <a:rPr lang="de-DE" b="1" dirty="0">
                <a:solidFill>
                  <a:srgbClr val="008000"/>
                </a:solidFill>
              </a:rPr>
              <a:t>: " + </a:t>
            </a:r>
            <a:r>
              <a:rPr lang="de-DE" b="1" dirty="0" err="1">
                <a:solidFill>
                  <a:srgbClr val="008000"/>
                </a:solidFill>
              </a:rPr>
              <a:t>data</a:t>
            </a:r>
            <a:r>
              <a:rPr lang="de-DE" b="1" dirty="0">
                <a:solidFill>
                  <a:srgbClr val="008000"/>
                </a:solidFill>
              </a:rPr>
              <a:t> + "</a:t>
            </a:r>
            <a:r>
              <a:rPr lang="de-DE" b="1" dirty="0">
                <a:solidFill>
                  <a:srgbClr val="010180"/>
                </a:solidFill>
              </a:rPr>
              <a:t>\n</a:t>
            </a:r>
            <a:r>
              <a:rPr lang="de-DE" b="1" dirty="0">
                <a:solidFill>
                  <a:srgbClr val="008000"/>
                </a:solidFill>
              </a:rPr>
              <a:t>"</a:t>
            </a:r>
            <a:r>
              <a:rPr lang="de-DE" dirty="0"/>
              <a:t>);}</a:t>
            </a:r>
          </a:p>
        </p:txBody>
      </p:sp>
    </p:spTree>
    <p:extLst>
      <p:ext uri="{BB962C8B-B14F-4D97-AF65-F5344CB8AC3E}">
        <p14:creationId xmlns:p14="http://schemas.microsoft.com/office/powerpoint/2010/main" val="11510291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FED6259-1DD0-4A43-B664-CF9B69B9AE9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601311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4DA827CE-008A-4E27-865B-A51AF838E65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1C81093-AE2B-4AB6-BF5D-D220F34A5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FOLIE MIT GANZ HELLER FARBVARIANTE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BB6D7A-75A2-4ADE-9CCB-D506882790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4C3F87F-54AE-44E2-AB1D-AE0208D3BB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Weit hinten, hinter den Wortbergen, fern der Länder </a:t>
            </a:r>
            <a:r>
              <a:rPr lang="de-DE" dirty="0" err="1"/>
              <a:t>Vokalien</a:t>
            </a:r>
            <a:r>
              <a:rPr lang="de-DE" dirty="0"/>
              <a:t> und </a:t>
            </a:r>
            <a:r>
              <a:rPr lang="de-DE" dirty="0" err="1"/>
              <a:t>Konsonantien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leben die Blindtexte.</a:t>
            </a:r>
          </a:p>
          <a:p>
            <a:pPr lvl="0"/>
            <a:r>
              <a:rPr lang="de-DE" dirty="0"/>
              <a:t>Abgeschieden wohnen sie in Buchstabhausen an der Küste des Semantik, eines großen Sprachozeans. Ein kleines Bächlein namens Duden fließt durch ihren Ort und versorgt sie mit den nötigen </a:t>
            </a:r>
            <a:r>
              <a:rPr lang="de-DE" dirty="0" err="1"/>
              <a:t>Regelialien</a:t>
            </a:r>
            <a:r>
              <a:rPr lang="de-DE" dirty="0"/>
              <a:t>.</a:t>
            </a:r>
          </a:p>
          <a:p>
            <a:pPr lvl="0"/>
            <a:r>
              <a:rPr lang="de-DE" dirty="0"/>
              <a:t>Es ist ein </a:t>
            </a:r>
            <a:r>
              <a:rPr lang="de-DE" dirty="0" err="1"/>
              <a:t>paradiesmatisches</a:t>
            </a:r>
            <a:r>
              <a:rPr lang="de-DE" dirty="0"/>
              <a:t> Land, in dem einem gebratene Satzteile in den Mund fliegen. Nicht einmal von der allmächtigen Interpunktion werden die Blindtexte beherrscht – ein geradezu unorthographisches Leben.</a:t>
            </a:r>
          </a:p>
          <a:p>
            <a:pPr lvl="0"/>
            <a:r>
              <a:rPr lang="de-DE" b="1" dirty="0"/>
              <a:t>Eines Tages aber beschloss eine kleine Zeile Blindtext ...</a:t>
            </a:r>
          </a:p>
        </p:txBody>
      </p:sp>
    </p:spTree>
    <p:extLst>
      <p:ext uri="{BB962C8B-B14F-4D97-AF65-F5344CB8AC3E}">
        <p14:creationId xmlns:p14="http://schemas.microsoft.com/office/powerpoint/2010/main" val="30066479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CF2F02F-2CA0-4A0B-A9DC-2D6ABAD9E7C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7815011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1FFD9D31-7BDA-4BD4-B135-1C858AD8815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1" name="Picture 7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6A2CA632-9494-407B-9CB5-A282992ED81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1223963"/>
            <a:ext cx="12193588" cy="2740025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3803F8C-6E06-4B15-AAD2-09250D499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FOLIE MIT BILD</a:t>
            </a:r>
            <a:br>
              <a:rPr lang="de-DE" dirty="0"/>
            </a:br>
            <a:r>
              <a:rPr lang="de-DE" dirty="0"/>
              <a:t>UND TEXT Variante 1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FEFDC59-E357-46BB-B387-1374F10622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EC53520-652B-4F50-9FF9-8F5F9F824B6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Weit hinten, hinter den Wortbergen, fern der Länder </a:t>
            </a:r>
            <a:r>
              <a:rPr lang="de-DE" dirty="0" err="1"/>
              <a:t>Vokalien</a:t>
            </a:r>
            <a:r>
              <a:rPr lang="de-DE" dirty="0"/>
              <a:t> und </a:t>
            </a:r>
            <a:r>
              <a:rPr lang="de-DE" dirty="0" err="1"/>
              <a:t>Konsonantien</a:t>
            </a:r>
            <a:r>
              <a:rPr lang="de-DE" dirty="0"/>
              <a:t> leben die Blindtexte. Abgeschieden wohnen sie in Buchstabhausen an der Küste des Semantik, eines großen Sprachozeans.</a:t>
            </a:r>
          </a:p>
          <a:p>
            <a:pPr lvl="0"/>
            <a:r>
              <a:rPr lang="de-DE" dirty="0"/>
              <a:t>Ein kleines Bächlein namens Duden fließt durch ihren Ort und versorgt sie mit den nötigen </a:t>
            </a:r>
            <a:r>
              <a:rPr lang="de-DE" dirty="0" err="1"/>
              <a:t>Regelialien</a:t>
            </a:r>
            <a:r>
              <a:rPr lang="de-DE" dirty="0"/>
              <a:t>.</a:t>
            </a:r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3229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15583318-BDA7-4F3B-8FE0-B702F19273C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828947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75D2E7CD-A3A1-4E6D-9966-B6AC493824D8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8F30E9F8-440F-44E0-B52D-AB1EBF06B42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221A8E2-A8D0-4F5A-849C-3B94D4EDA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FOLIE MIT BILD</a:t>
            </a:r>
            <a:br>
              <a:rPr lang="de-DE" dirty="0"/>
            </a:br>
            <a:r>
              <a:rPr lang="de-DE" dirty="0"/>
              <a:t>UND TEXT Variante 2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F96B343-350F-47E4-AA54-7AC3713E7F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70F313F-B111-4B8D-BBD1-7B1D0C4075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Weit hinten, hinter den Wortbergen, fern der Länder </a:t>
            </a:r>
            <a:r>
              <a:rPr lang="de-DE" dirty="0" err="1"/>
              <a:t>Vokalien</a:t>
            </a:r>
            <a:r>
              <a:rPr lang="de-DE" dirty="0"/>
              <a:t> und </a:t>
            </a:r>
            <a:r>
              <a:rPr lang="de-DE" dirty="0" err="1"/>
              <a:t>Konsonantien</a:t>
            </a:r>
            <a:r>
              <a:rPr lang="de-DE" dirty="0"/>
              <a:t> leben die Blindtexte. Abgeschieden wohnen sie in Buchstabhausen an der Küste des Semantik, eines großen Sprachozeans.</a:t>
            </a:r>
          </a:p>
          <a:p>
            <a:pPr lvl="0"/>
            <a:r>
              <a:rPr lang="de-DE" dirty="0"/>
              <a:t>Ein kleines Bächlein namens Duden fließt durch ihren Ort und versorgt sie mit den nötigen </a:t>
            </a:r>
            <a:r>
              <a:rPr lang="de-DE" dirty="0" err="1"/>
              <a:t>Regelialien</a:t>
            </a:r>
            <a:r>
              <a:rPr lang="de-DE" dirty="0"/>
              <a:t>.</a:t>
            </a:r>
          </a:p>
          <a:p>
            <a:pPr lvl="0"/>
            <a:r>
              <a:rPr lang="de-DE" dirty="0"/>
              <a:t>Es ist ein </a:t>
            </a:r>
            <a:r>
              <a:rPr lang="de-DE" dirty="0" err="1"/>
              <a:t>paradiesmatisches</a:t>
            </a:r>
            <a:r>
              <a:rPr lang="de-DE" dirty="0"/>
              <a:t> Land, in dem einem gebratene Satzteile in den Mund fliegen. Nicht einmal von der allmächtigen Interpunktion.</a:t>
            </a:r>
          </a:p>
          <a:p>
            <a:pPr lvl="0"/>
            <a:endParaRPr lang="de-DE" dirty="0"/>
          </a:p>
        </p:txBody>
      </p:sp>
      <p:pic>
        <p:nvPicPr>
          <p:cNvPr id="12" name="Picture 6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390D5458-F8A8-494B-943D-F02C7BC3E1C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223998"/>
            <a:ext cx="5400720" cy="563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888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23960922-2240-407A-ADF0-28C1D8F324D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6012739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84" imgH="385" progId="TCLayout.ActiveDocument.1">
                  <p:embed/>
                </p:oleObj>
              </mc:Choice>
              <mc:Fallback>
                <p:oleObj name="think-cell Folie" r:id="rId3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3277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Zur Erinnerung – ein einfacher </a:t>
            </a:r>
            <a:r>
              <a:rPr lang="de-DE" dirty="0" err="1"/>
              <a:t>unit</a:t>
            </a:r>
            <a:r>
              <a:rPr lang="de-DE" dirty="0"/>
              <a:t>-test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TicketMachineTest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646464"/>
                </a:solidFill>
                <a:latin typeface="Consolas" panose="020B0609020204030204" pitchFamily="49" charset="0"/>
              </a:rPr>
              <a:t>@Test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noDiscountLessThan10Visits()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3F7F5F"/>
                </a:solidFill>
                <a:latin typeface="Consolas" panose="020B0609020204030204" pitchFamily="49" charset="0"/>
              </a:rPr>
              <a:t>// given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MembershipCard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6A3E3E"/>
                </a:solidFill>
                <a:latin typeface="Consolas" panose="020B0609020204030204" pitchFamily="49" charset="0"/>
              </a:rPr>
              <a:t>card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MembershipCard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LocalDate.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of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(1970, 5, 22));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6A3E3E"/>
                </a:solidFill>
                <a:latin typeface="Consolas" panose="020B0609020204030204" pitchFamily="49" charset="0"/>
              </a:rPr>
              <a:t>card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.setNumberOfVisits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(3);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TicketMachine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6A3E3E"/>
                </a:solidFill>
                <a:latin typeface="Consolas" panose="020B0609020204030204" pitchFamily="49" charset="0"/>
              </a:rPr>
              <a:t>ticketMachine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u="sng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createTicketMachine</a:t>
            </a:r>
            <a:r>
              <a:rPr lang="en-US" sz="1400" u="sng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endParaRPr lang="en-US" sz="1400" dirty="0">
              <a:latin typeface="Consolas" panose="020B06090202040302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3F7F5F"/>
                </a:solidFill>
                <a:latin typeface="Consolas" panose="020B0609020204030204" pitchFamily="49" charset="0"/>
              </a:rPr>
              <a:t>// when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String </a:t>
            </a:r>
            <a:r>
              <a:rPr lang="en-US" sz="1400" dirty="0">
                <a:solidFill>
                  <a:srgbClr val="6A3E3E"/>
                </a:solidFill>
                <a:latin typeface="Consolas" panose="020B0609020204030204" pitchFamily="49" charset="0"/>
              </a:rPr>
              <a:t>display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6A3E3E"/>
                </a:solidFill>
                <a:latin typeface="Consolas" panose="020B0609020204030204" pitchFamily="49" charset="0"/>
              </a:rPr>
              <a:t>ticketMachine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.displayTicketPrice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2A00FF"/>
                </a:solidFill>
                <a:latin typeface="Consolas" panose="020B0609020204030204" pitchFamily="49" charset="0"/>
              </a:rPr>
              <a:t>"DISCOUNT"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6A3E3E"/>
                </a:solidFill>
                <a:latin typeface="Consolas" panose="020B0609020204030204" pitchFamily="49" charset="0"/>
              </a:rPr>
              <a:t>card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endParaRPr lang="en-US" sz="1400" dirty="0">
              <a:latin typeface="Consolas" panose="020B06090202040302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3F7F5F"/>
                </a:solidFill>
                <a:latin typeface="Consolas" panose="020B0609020204030204" pitchFamily="49" charset="0"/>
              </a:rPr>
              <a:t>// then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assertEquals</a:t>
            </a:r>
            <a:r>
              <a:rPr lang="en-US" sz="14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i="1" dirty="0">
                <a:solidFill>
                  <a:srgbClr val="2A00FF"/>
                </a:solidFill>
                <a:latin typeface="Consolas" panose="020B0609020204030204" pitchFamily="49" charset="0"/>
              </a:rPr>
              <a:t>"please pay 10,00"</a:t>
            </a:r>
            <a:r>
              <a:rPr lang="en-US" sz="1400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i="1" dirty="0">
                <a:solidFill>
                  <a:srgbClr val="6A3E3E"/>
                </a:solidFill>
                <a:latin typeface="Consolas" panose="020B0609020204030204" pitchFamily="49" charset="0"/>
              </a:rPr>
              <a:t>display</a:t>
            </a:r>
            <a:r>
              <a:rPr lang="en-US" sz="1400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019405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687720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Coding Akademie München GmbH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CC00BC-A933-475E-BA8C-DAB1C0D495ED}"/>
              </a:ext>
            </a:extLst>
          </p:cNvPr>
          <p:cNvSpPr/>
          <p:nvPr/>
        </p:nvSpPr>
        <p:spPr>
          <a:xfrm>
            <a:off x="287339" y="1224000"/>
            <a:ext cx="397245" cy="563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Picture 10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A5CC87A1-D845-4ED0-A207-15D69AD0585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6096793" y="3033713"/>
            <a:ext cx="5112545" cy="3095624"/>
          </a:xfrm>
          <a:prstGeom prst="rect">
            <a:avLst/>
          </a:prstGeom>
        </p:spPr>
      </p:pic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DF130903-B9C4-4446-936B-3426A23B1ED8}"/>
              </a:ext>
            </a:extLst>
          </p:cNvPr>
          <p:cNvGrpSpPr/>
          <p:nvPr/>
        </p:nvGrpSpPr>
        <p:grpSpPr>
          <a:xfrm>
            <a:off x="947738" y="1946734"/>
            <a:ext cx="5149055" cy="3072359"/>
            <a:chOff x="1493520" y="3209379"/>
            <a:chExt cx="4755674" cy="3072359"/>
          </a:xfrm>
        </p:grpSpPr>
        <p:sp>
          <p:nvSpPr>
            <p:cNvPr id="17" name="Title 1">
              <a:extLst>
                <a:ext uri="{FF2B5EF4-FFF2-40B4-BE49-F238E27FC236}">
                  <a16:creationId xmlns:a16="http://schemas.microsoft.com/office/drawing/2014/main" id="{6D5F1A82-A5F7-4B2F-ADE4-641B8D7569D2}"/>
                </a:ext>
              </a:extLst>
            </p:cNvPr>
            <p:cNvSpPr txBox="1">
              <a:spLocks/>
            </p:cNvSpPr>
            <p:nvPr/>
          </p:nvSpPr>
          <p:spPr>
            <a:xfrm>
              <a:off x="1493520" y="3209379"/>
              <a:ext cx="4755674" cy="76944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anchor="t" anchorCtr="0" compatLnSpc="1">
              <a:spAutoFit/>
            </a:bodyPr>
            <a:lstStyle>
              <a:lvl1pPr marL="0" marR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>
                  <a:tab pos="0" algn="l"/>
                  <a:tab pos="448919" algn="l"/>
                  <a:tab pos="898199" algn="l"/>
                  <a:tab pos="1347480" algn="l"/>
                  <a:tab pos="1796760" algn="l"/>
                  <a:tab pos="2246040" algn="l"/>
                  <a:tab pos="2695320" algn="l"/>
                  <a:tab pos="3144600" algn="l"/>
                  <a:tab pos="3593880" algn="l"/>
                  <a:tab pos="4043159" algn="l"/>
                  <a:tab pos="4492440" algn="l"/>
                  <a:tab pos="4941719" algn="l"/>
                  <a:tab pos="5391000" algn="l"/>
                  <a:tab pos="5840280" algn="l"/>
                  <a:tab pos="6289560" algn="l"/>
                  <a:tab pos="6738840" algn="l"/>
                  <a:tab pos="7188120" algn="l"/>
                  <a:tab pos="7637400" algn="l"/>
                  <a:tab pos="8086679" algn="l"/>
                  <a:tab pos="8535960" algn="l"/>
                  <a:tab pos="8985240" algn="l"/>
                </a:tabLst>
                <a:defRPr lang="de-DE" sz="2500" b="0" i="0" u="none" strike="noStrike" cap="all" baseline="0">
                  <a:ln>
                    <a:noFill/>
                  </a:ln>
                  <a:solidFill>
                    <a:schemeClr val="tx1"/>
                  </a:solidFill>
                  <a:latin typeface="Arial" pitchFamily="18"/>
                  <a:cs typeface="Arial" pitchFamily="18"/>
                </a:defRPr>
              </a:lvl1pPr>
            </a:lstStyle>
            <a:p>
              <a:r>
                <a:rPr lang="de-DE" kern="0" dirty="0"/>
                <a:t>Apfel </a:t>
              </a:r>
              <a:br>
                <a:rPr lang="de-DE" kern="0" dirty="0"/>
              </a:br>
              <a:r>
                <a:rPr lang="de-DE" kern="0" dirty="0"/>
                <a:t>ist Gesund!</a:t>
              </a:r>
            </a:p>
          </p:txBody>
        </p:sp>
        <p:sp>
          <p:nvSpPr>
            <p:cNvPr id="18" name="Text Placeholder 3">
              <a:extLst>
                <a:ext uri="{FF2B5EF4-FFF2-40B4-BE49-F238E27FC236}">
                  <a16:creationId xmlns:a16="http://schemas.microsoft.com/office/drawing/2014/main" id="{0A3A68F3-331F-48BE-8F58-553DE9BCCDDD}"/>
                </a:ext>
              </a:extLst>
            </p:cNvPr>
            <p:cNvSpPr txBox="1">
              <a:spLocks/>
            </p:cNvSpPr>
            <p:nvPr/>
          </p:nvSpPr>
          <p:spPr>
            <a:xfrm>
              <a:off x="1493520" y="4328160"/>
              <a:ext cx="4755674" cy="1953578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25560" rIns="0" bIns="0" anchor="t" anchorCtr="0" compatLnSpc="1"/>
            <a:lstStyle>
              <a:lvl1pPr marL="0" marR="0" indent="0" algn="l" defTabSz="720725" rtl="0" hangingPunct="0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tabLst/>
                <a:defRPr lang="de-DE" sz="1800" b="0" i="0" u="none" strike="noStrike" baseline="0">
                  <a:ln>
                    <a:noFill/>
                  </a:ln>
                  <a:solidFill>
                    <a:schemeClr val="tx1"/>
                  </a:solidFill>
                  <a:latin typeface="Arial" pitchFamily="18"/>
                  <a:cs typeface="Arial" pitchFamily="18"/>
                </a:defRPr>
              </a:lvl1pPr>
              <a:lvl2pPr marL="179388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57188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536575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4375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de-DE" kern="0" dirty="0"/>
                <a:t>Roter Apfel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6191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693671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Coding Akademie München GmbH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0785ADB-F82B-41E9-9ABE-1BF62E81D02A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74100F-D105-44BE-ADF8-66463BCC54B8}"/>
              </a:ext>
            </a:extLst>
          </p:cNvPr>
          <p:cNvSpPr/>
          <p:nvPr/>
        </p:nvSpPr>
        <p:spPr>
          <a:xfrm>
            <a:off x="287339" y="1224000"/>
            <a:ext cx="397245" cy="563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Picture 14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2B34B2DB-2FC7-4C47-B285-F400EC4F6F1A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6096794" y="1224000"/>
            <a:ext cx="6096794" cy="5634000"/>
          </a:xfrm>
          <a:prstGeom prst="rect">
            <a:avLst/>
          </a:prstGeom>
        </p:spPr>
      </p:pic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9B1089D6-FC1D-4308-A219-FC37C390DA5F}"/>
              </a:ext>
            </a:extLst>
          </p:cNvPr>
          <p:cNvGrpSpPr/>
          <p:nvPr/>
        </p:nvGrpSpPr>
        <p:grpSpPr>
          <a:xfrm>
            <a:off x="1341120" y="3056979"/>
            <a:ext cx="4755674" cy="3072359"/>
            <a:chOff x="1493520" y="3209379"/>
            <a:chExt cx="4755674" cy="3072359"/>
          </a:xfrm>
        </p:grpSpPr>
        <p:sp>
          <p:nvSpPr>
            <p:cNvPr id="18" name="Title 1">
              <a:extLst>
                <a:ext uri="{FF2B5EF4-FFF2-40B4-BE49-F238E27FC236}">
                  <a16:creationId xmlns:a16="http://schemas.microsoft.com/office/drawing/2014/main" id="{0398E6F7-648D-4D29-A34E-DB29DD05A168}"/>
                </a:ext>
              </a:extLst>
            </p:cNvPr>
            <p:cNvSpPr txBox="1">
              <a:spLocks/>
            </p:cNvSpPr>
            <p:nvPr/>
          </p:nvSpPr>
          <p:spPr>
            <a:xfrm>
              <a:off x="1493520" y="3209379"/>
              <a:ext cx="4755674" cy="76944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anchor="t" anchorCtr="0" compatLnSpc="1">
              <a:spAutoFit/>
            </a:bodyPr>
            <a:lstStyle>
              <a:lvl1pPr marL="0" marR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>
                  <a:tab pos="0" algn="l"/>
                  <a:tab pos="448919" algn="l"/>
                  <a:tab pos="898199" algn="l"/>
                  <a:tab pos="1347480" algn="l"/>
                  <a:tab pos="1796760" algn="l"/>
                  <a:tab pos="2246040" algn="l"/>
                  <a:tab pos="2695320" algn="l"/>
                  <a:tab pos="3144600" algn="l"/>
                  <a:tab pos="3593880" algn="l"/>
                  <a:tab pos="4043159" algn="l"/>
                  <a:tab pos="4492440" algn="l"/>
                  <a:tab pos="4941719" algn="l"/>
                  <a:tab pos="5391000" algn="l"/>
                  <a:tab pos="5840280" algn="l"/>
                  <a:tab pos="6289560" algn="l"/>
                  <a:tab pos="6738840" algn="l"/>
                  <a:tab pos="7188120" algn="l"/>
                  <a:tab pos="7637400" algn="l"/>
                  <a:tab pos="8086679" algn="l"/>
                  <a:tab pos="8535960" algn="l"/>
                  <a:tab pos="8985240" algn="l"/>
                </a:tabLst>
                <a:defRPr lang="de-DE" sz="2500" b="0" i="0" u="none" strike="noStrike" cap="all" baseline="0">
                  <a:ln>
                    <a:noFill/>
                  </a:ln>
                  <a:solidFill>
                    <a:schemeClr val="tx1"/>
                  </a:solidFill>
                  <a:latin typeface="Arial" pitchFamily="18"/>
                  <a:cs typeface="Arial" pitchFamily="18"/>
                </a:defRPr>
              </a:lvl1pPr>
            </a:lstStyle>
            <a:p>
              <a:pPr algn="ctr"/>
              <a:r>
                <a:rPr lang="de-DE" kern="0" dirty="0"/>
                <a:t>Apfel </a:t>
              </a:r>
              <a:br>
                <a:rPr lang="de-DE" kern="0" dirty="0"/>
              </a:br>
              <a:r>
                <a:rPr lang="de-DE" kern="0" dirty="0"/>
                <a:t>ist Gesund!</a:t>
              </a:r>
            </a:p>
          </p:txBody>
        </p:sp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EBD88B2C-0EB1-49E2-B1EC-1712278CA660}"/>
                </a:ext>
              </a:extLst>
            </p:cNvPr>
            <p:cNvSpPr txBox="1">
              <a:spLocks/>
            </p:cNvSpPr>
            <p:nvPr/>
          </p:nvSpPr>
          <p:spPr>
            <a:xfrm>
              <a:off x="1493520" y="4328160"/>
              <a:ext cx="4755674" cy="1953578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25560" rIns="0" bIns="0" anchor="t" anchorCtr="0" compatLnSpc="1"/>
            <a:lstStyle>
              <a:lvl1pPr marL="0" marR="0" indent="0" algn="l" defTabSz="720725" rtl="0" hangingPunct="0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tabLst/>
                <a:defRPr lang="de-DE" sz="1800" b="0" i="0" u="none" strike="noStrike" baseline="0">
                  <a:ln>
                    <a:noFill/>
                  </a:ln>
                  <a:solidFill>
                    <a:schemeClr val="tx1"/>
                  </a:solidFill>
                  <a:latin typeface="Arial" pitchFamily="18"/>
                  <a:cs typeface="Arial" pitchFamily="18"/>
                </a:defRPr>
              </a:lvl1pPr>
              <a:lvl2pPr marL="179388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57188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536575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4375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kern="0" dirty="0"/>
                <a:t>Roter Apfel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06285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6299361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Coding Akademie München GmbH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5F243D0-5CD3-473A-B9EA-448F4C5C1A00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3BFB58-270A-423B-BCF0-A0B2C45AE93D}"/>
              </a:ext>
            </a:extLst>
          </p:cNvPr>
          <p:cNvSpPr/>
          <p:nvPr/>
        </p:nvSpPr>
        <p:spPr>
          <a:xfrm rot="10800000">
            <a:off x="5340236" y="2757953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Picture 12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CC3A86C3-B41B-4C49-8704-4D76A3C9380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699577" y="2675396"/>
            <a:ext cx="5112543" cy="2750044"/>
          </a:xfrm>
          <a:prstGeom prst="rect">
            <a:avLst/>
          </a:prstGeom>
        </p:spPr>
      </p:pic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E3689925-3C9A-4235-872D-4969DA02E52F}"/>
              </a:ext>
            </a:extLst>
          </p:cNvPr>
          <p:cNvGrpSpPr/>
          <p:nvPr/>
        </p:nvGrpSpPr>
        <p:grpSpPr>
          <a:xfrm>
            <a:off x="7563960" y="3392259"/>
            <a:ext cx="3640659" cy="3072359"/>
            <a:chOff x="1493520" y="3209379"/>
            <a:chExt cx="4755674" cy="3072359"/>
          </a:xfrm>
        </p:grpSpPr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125CE7AE-4B4B-45EA-AE8F-EC3A2A05919F}"/>
                </a:ext>
              </a:extLst>
            </p:cNvPr>
            <p:cNvSpPr txBox="1">
              <a:spLocks/>
            </p:cNvSpPr>
            <p:nvPr/>
          </p:nvSpPr>
          <p:spPr>
            <a:xfrm>
              <a:off x="1493520" y="3209379"/>
              <a:ext cx="4755674" cy="76944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anchor="t" anchorCtr="0" compatLnSpc="1">
              <a:spAutoFit/>
            </a:bodyPr>
            <a:lstStyle>
              <a:lvl1pPr marL="0" marR="0" indent="0" algn="l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tabLst>
                  <a:tab pos="0" algn="l"/>
                  <a:tab pos="448919" algn="l"/>
                  <a:tab pos="898199" algn="l"/>
                  <a:tab pos="1347480" algn="l"/>
                  <a:tab pos="1796760" algn="l"/>
                  <a:tab pos="2246040" algn="l"/>
                  <a:tab pos="2695320" algn="l"/>
                  <a:tab pos="3144600" algn="l"/>
                  <a:tab pos="3593880" algn="l"/>
                  <a:tab pos="4043159" algn="l"/>
                  <a:tab pos="4492440" algn="l"/>
                  <a:tab pos="4941719" algn="l"/>
                  <a:tab pos="5391000" algn="l"/>
                  <a:tab pos="5840280" algn="l"/>
                  <a:tab pos="6289560" algn="l"/>
                  <a:tab pos="6738840" algn="l"/>
                  <a:tab pos="7188120" algn="l"/>
                  <a:tab pos="7637400" algn="l"/>
                  <a:tab pos="8086679" algn="l"/>
                  <a:tab pos="8535960" algn="l"/>
                  <a:tab pos="8985240" algn="l"/>
                </a:tabLst>
                <a:defRPr lang="de-DE" sz="2500" b="0" i="0" u="none" strike="noStrike" cap="all" baseline="0">
                  <a:ln>
                    <a:noFill/>
                  </a:ln>
                  <a:solidFill>
                    <a:schemeClr val="tx1"/>
                  </a:solidFill>
                  <a:latin typeface="Arial" pitchFamily="18"/>
                  <a:cs typeface="Arial" pitchFamily="18"/>
                </a:defRPr>
              </a:lvl1pPr>
            </a:lstStyle>
            <a:p>
              <a:pPr algn="ctr"/>
              <a:r>
                <a:rPr lang="de-DE" kern="0" dirty="0"/>
                <a:t>Apfel </a:t>
              </a:r>
              <a:br>
                <a:rPr lang="de-DE" kern="0" dirty="0"/>
              </a:br>
              <a:r>
                <a:rPr lang="de-DE" kern="0" dirty="0"/>
                <a:t>ist Gesund!</a:t>
              </a:r>
            </a:p>
          </p:txBody>
        </p:sp>
        <p:sp>
          <p:nvSpPr>
            <p:cNvPr id="22" name="Text Placeholder 3">
              <a:extLst>
                <a:ext uri="{FF2B5EF4-FFF2-40B4-BE49-F238E27FC236}">
                  <a16:creationId xmlns:a16="http://schemas.microsoft.com/office/drawing/2014/main" id="{A8A16760-903C-494B-8D6E-4487B4078E33}"/>
                </a:ext>
              </a:extLst>
            </p:cNvPr>
            <p:cNvSpPr txBox="1">
              <a:spLocks/>
            </p:cNvSpPr>
            <p:nvPr/>
          </p:nvSpPr>
          <p:spPr>
            <a:xfrm>
              <a:off x="1493520" y="4328160"/>
              <a:ext cx="4755674" cy="1953578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0" tIns="25560" rIns="0" bIns="0" anchor="t" anchorCtr="0" compatLnSpc="1"/>
            <a:lstStyle>
              <a:lvl1pPr marL="0" marR="0" indent="0" algn="l" defTabSz="720725" rtl="0" hangingPunct="0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tabLst/>
                <a:defRPr lang="de-DE" sz="1800" b="0" i="0" u="none" strike="noStrike" baseline="0">
                  <a:ln>
                    <a:noFill/>
                  </a:ln>
                  <a:solidFill>
                    <a:schemeClr val="tx1"/>
                  </a:solidFill>
                  <a:latin typeface="Arial" pitchFamily="18"/>
                  <a:cs typeface="Arial" pitchFamily="18"/>
                </a:defRPr>
              </a:lvl1pPr>
              <a:lvl2pPr marL="179388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57188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536575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4375" indent="-179388" algn="l" defTabSz="9144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1287"/>
                </a:spcAft>
                <a:buFont typeface="Symbol" panose="05050102010706020507" pitchFamily="18" charset="2"/>
                <a:buChar char="·"/>
                <a:defRPr sz="1800" b="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kern="0" dirty="0"/>
                <a:t>Roter Apfel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75308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3026553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Coding Akademie München GmbH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373202C-0E85-4461-8353-035947C9FDF7}"/>
              </a:ext>
            </a:extLst>
          </p:cNvPr>
          <p:cNvSpPr/>
          <p:nvPr/>
        </p:nvSpPr>
        <p:spPr>
          <a:xfrm>
            <a:off x="8985613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Picture 10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45FAB797-B87C-4848-853A-589D763E8209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947738" y="1946732"/>
            <a:ext cx="7307262" cy="4182603"/>
          </a:xfrm>
          <a:prstGeom prst="rect">
            <a:avLst/>
          </a:prstGeom>
        </p:spPr>
      </p:pic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31B63F71-11D1-4178-9433-39E45811DA8F}"/>
              </a:ext>
            </a:extLst>
          </p:cNvPr>
          <p:cNvSpPr txBox="1">
            <a:spLocks/>
          </p:cNvSpPr>
          <p:nvPr/>
        </p:nvSpPr>
        <p:spPr>
          <a:xfrm>
            <a:off x="9763761" y="5039360"/>
            <a:ext cx="1445578" cy="1089978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R="0" indent="0" defTabSz="720725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b="0" i="0" u="none" strike="noStrike" baseline="0">
                <a:ln>
                  <a:noFill/>
                </a:ln>
                <a:latin typeface="Arial" pitchFamily="18"/>
                <a:cs typeface="Arial" pitchFamily="18"/>
              </a:defRPr>
            </a:lvl1pPr>
            <a:lvl2pPr marL="179388" indent="-179388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b="0"/>
            </a:lvl2pPr>
            <a:lvl3pPr marL="357188" indent="-179388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b="0"/>
            </a:lvl3pPr>
            <a:lvl4pPr marL="536575" indent="-179388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b="0"/>
            </a:lvl4pPr>
            <a:lvl5pPr marL="714375" indent="-179388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b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de-DE" dirty="0"/>
              <a:t>Roter Apfel</a:t>
            </a:r>
          </a:p>
        </p:txBody>
      </p:sp>
      <p:sp>
        <p:nvSpPr>
          <p:cNvPr id="19" name="Titel 18">
            <a:extLst>
              <a:ext uri="{FF2B5EF4-FFF2-40B4-BE49-F238E27FC236}">
                <a16:creationId xmlns:a16="http://schemas.microsoft.com/office/drawing/2014/main" id="{F2DC7D7F-3328-4D0B-AB3D-B8AC30E22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816635AE-0BE4-418F-A6F5-FF509ADF643C}"/>
              </a:ext>
            </a:extLst>
          </p:cNvPr>
          <p:cNvSpPr txBox="1">
            <a:spLocks/>
          </p:cNvSpPr>
          <p:nvPr/>
        </p:nvSpPr>
        <p:spPr>
          <a:xfrm>
            <a:off x="9763761" y="3614921"/>
            <a:ext cx="1482090" cy="11541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R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latin typeface="Arial" pitchFamily="18"/>
                <a:cs typeface="Arial" pitchFamily="18"/>
              </a:defRPr>
            </a:lvl1pPr>
          </a:lstStyle>
          <a:p>
            <a:r>
              <a:rPr lang="de-DE" dirty="0"/>
              <a:t>Apfel </a:t>
            </a:r>
            <a:br>
              <a:rPr lang="de-DE" dirty="0"/>
            </a:br>
            <a:r>
              <a:rPr lang="de-DE" dirty="0"/>
              <a:t>ist Gesund!</a:t>
            </a:r>
          </a:p>
        </p:txBody>
      </p:sp>
    </p:spTree>
    <p:extLst>
      <p:ext uri="{BB962C8B-B14F-4D97-AF65-F5344CB8AC3E}">
        <p14:creationId xmlns:p14="http://schemas.microsoft.com/office/powerpoint/2010/main" val="19826875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915130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2" name="Picture 11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C81105E8-5E28-4021-9BBD-1F579DB7F82E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224000"/>
            <a:ext cx="12193588" cy="5634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Coding Akademie München GmbH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031A1A-4944-4E71-A4E8-DF91D488460E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7C5187-09E5-41F1-ACD6-FE83295297E6}"/>
              </a:ext>
            </a:extLst>
          </p:cNvPr>
          <p:cNvSpPr/>
          <p:nvPr/>
        </p:nvSpPr>
        <p:spPr>
          <a:xfrm rot="10800000">
            <a:off x="8985613" y="2757953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CE84164-0D6F-499B-AE8D-C30748EA9EBB}"/>
              </a:ext>
            </a:extLst>
          </p:cNvPr>
          <p:cNvSpPr txBox="1">
            <a:spLocks/>
          </p:cNvSpPr>
          <p:nvPr/>
        </p:nvSpPr>
        <p:spPr>
          <a:xfrm>
            <a:off x="947739" y="3500646"/>
            <a:ext cx="10261599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Apfel ist Gesund!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8F149DC-631F-44B9-9CB7-50E9806E96BF}"/>
              </a:ext>
            </a:extLst>
          </p:cNvPr>
          <p:cNvSpPr txBox="1">
            <a:spLocks/>
          </p:cNvSpPr>
          <p:nvPr/>
        </p:nvSpPr>
        <p:spPr>
          <a:xfrm>
            <a:off x="947738" y="4074160"/>
            <a:ext cx="10261600" cy="1953578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Roter Apfel</a:t>
            </a:r>
          </a:p>
        </p:txBody>
      </p:sp>
    </p:spTree>
    <p:extLst>
      <p:ext uri="{BB962C8B-B14F-4D97-AF65-F5344CB8AC3E}">
        <p14:creationId xmlns:p14="http://schemas.microsoft.com/office/powerpoint/2010/main" val="40714518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556679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Picture 9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E8D66839-84EB-4FA9-B0BA-6D2926A51DE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224000"/>
            <a:ext cx="12193588" cy="5634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D2B6F72-64A9-421B-BC49-3EED06B3A21D}"/>
              </a:ext>
            </a:extLst>
          </p:cNvPr>
          <p:cNvSpPr/>
          <p:nvPr/>
        </p:nvSpPr>
        <p:spPr>
          <a:xfrm>
            <a:off x="1338645" y="2342104"/>
            <a:ext cx="9468000" cy="340295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Coding Akademie München GmbH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EAF5509-C49E-4A23-AB4E-0D6AA950F145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B5AF6F6-33AD-48B3-B3C9-9B30676473F9}"/>
              </a:ext>
            </a:extLst>
          </p:cNvPr>
          <p:cNvSpPr/>
          <p:nvPr/>
        </p:nvSpPr>
        <p:spPr>
          <a:xfrm rot="10800000">
            <a:off x="8985613" y="2757953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70B1980-DBE2-497F-85DF-0B03765DE0C4}"/>
              </a:ext>
            </a:extLst>
          </p:cNvPr>
          <p:cNvGrpSpPr/>
          <p:nvPr/>
        </p:nvGrpSpPr>
        <p:grpSpPr>
          <a:xfrm>
            <a:off x="-310915" y="692467"/>
            <a:ext cx="4701499" cy="7389994"/>
            <a:chOff x="-310915" y="692467"/>
            <a:chExt cx="4701499" cy="738999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D081BE7-243D-438B-A9DE-50C4876E7707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8E16904-D2AF-4311-8793-0D4B469E8308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61BF106-8E7C-4053-A9E4-C8DEC355F04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9CC37E2-BD9B-4F96-931B-66949BC46F93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41C54DE-29E7-481E-85FA-14B567FBB8F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4E4AC89-4865-4EA0-8176-5C9597C075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734857D-D1F2-4981-99C3-F048BF40D8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itle 1">
            <a:extLst>
              <a:ext uri="{FF2B5EF4-FFF2-40B4-BE49-F238E27FC236}">
                <a16:creationId xmlns:a16="http://schemas.microsoft.com/office/drawing/2014/main" id="{2D626A03-DC9E-4E6D-BAC1-408CC6418882}"/>
              </a:ext>
            </a:extLst>
          </p:cNvPr>
          <p:cNvSpPr txBox="1">
            <a:spLocks/>
          </p:cNvSpPr>
          <p:nvPr/>
        </p:nvSpPr>
        <p:spPr>
          <a:xfrm>
            <a:off x="947739" y="3500646"/>
            <a:ext cx="10261599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</a:lstStyle>
          <a:p>
            <a:pPr algn="ctr"/>
            <a:r>
              <a:rPr lang="de-DE" kern="0" dirty="0"/>
              <a:t>Apfel ist Gesund!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24F3B491-2AED-47B2-981D-E6EBD59A93AB}"/>
              </a:ext>
            </a:extLst>
          </p:cNvPr>
          <p:cNvSpPr txBox="1">
            <a:spLocks/>
          </p:cNvSpPr>
          <p:nvPr/>
        </p:nvSpPr>
        <p:spPr>
          <a:xfrm>
            <a:off x="947738" y="4074160"/>
            <a:ext cx="10261600" cy="1953578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kern="0" dirty="0"/>
              <a:t>Roter Apfel</a:t>
            </a:r>
          </a:p>
        </p:txBody>
      </p:sp>
    </p:spTree>
    <p:extLst>
      <p:ext uri="{BB962C8B-B14F-4D97-AF65-F5344CB8AC3E}">
        <p14:creationId xmlns:p14="http://schemas.microsoft.com/office/powerpoint/2010/main" val="24743654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7414901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26" name="Picture 25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9CDFB021-4FC6-408F-855E-9DA941B57DF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224000"/>
            <a:ext cx="12193588" cy="5634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13A3DE-EB44-4885-B3F8-3471132B28ED}"/>
              </a:ext>
            </a:extLst>
          </p:cNvPr>
          <p:cNvSpPr/>
          <p:nvPr/>
        </p:nvSpPr>
        <p:spPr>
          <a:xfrm>
            <a:off x="1338645" y="2342104"/>
            <a:ext cx="9468000" cy="340295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Coding Akademie München GmbH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BC4F29B-531D-461E-A875-CD8D56B397ED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78BB93B-FFB9-40E7-AEC6-988E2BD2F0C1}"/>
              </a:ext>
            </a:extLst>
          </p:cNvPr>
          <p:cNvSpPr/>
          <p:nvPr/>
        </p:nvSpPr>
        <p:spPr>
          <a:xfrm rot="10800000">
            <a:off x="8985613" y="2757953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60D80EE-EF82-42E1-BD1B-0A30903A1976}"/>
              </a:ext>
            </a:extLst>
          </p:cNvPr>
          <p:cNvGrpSpPr/>
          <p:nvPr/>
        </p:nvGrpSpPr>
        <p:grpSpPr>
          <a:xfrm>
            <a:off x="-310915" y="692467"/>
            <a:ext cx="4701499" cy="7389994"/>
            <a:chOff x="-310915" y="692467"/>
            <a:chExt cx="4701499" cy="738999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87D25CC-C620-48E9-B1CF-32A2C0C4592D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CDD70C9-BB73-441A-8B1B-8736E102766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C64E3E9-0555-4F7F-88B8-D760F24979C8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79590EE-B758-410B-865B-4B63BB55835F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5DE10E5-1AF8-408F-99DB-8406A1EC0CC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99469B6-EE26-4C05-8412-CBDE947F5C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A93A725-3E53-42C7-9E7B-65DCB59E37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itle 1">
            <a:extLst>
              <a:ext uri="{FF2B5EF4-FFF2-40B4-BE49-F238E27FC236}">
                <a16:creationId xmlns:a16="http://schemas.microsoft.com/office/drawing/2014/main" id="{86E7D474-D7C5-4B94-A237-74E3D2C73C29}"/>
              </a:ext>
            </a:extLst>
          </p:cNvPr>
          <p:cNvSpPr txBox="1">
            <a:spLocks/>
          </p:cNvSpPr>
          <p:nvPr/>
        </p:nvSpPr>
        <p:spPr>
          <a:xfrm>
            <a:off x="947739" y="3500646"/>
            <a:ext cx="10261599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Apfel ist Gesund!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ABCD5CB7-6433-4EEF-B9E4-A742C7408430}"/>
              </a:ext>
            </a:extLst>
          </p:cNvPr>
          <p:cNvSpPr txBox="1">
            <a:spLocks/>
          </p:cNvSpPr>
          <p:nvPr/>
        </p:nvSpPr>
        <p:spPr>
          <a:xfrm>
            <a:off x="947738" y="4074160"/>
            <a:ext cx="10261600" cy="1953578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Roter Apfel</a:t>
            </a:r>
          </a:p>
        </p:txBody>
      </p:sp>
    </p:spTree>
    <p:extLst>
      <p:ext uri="{BB962C8B-B14F-4D97-AF65-F5344CB8AC3E}">
        <p14:creationId xmlns:p14="http://schemas.microsoft.com/office/powerpoint/2010/main" val="4250902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1264351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8" name="Picture 7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0EDFEE73-8DD0-4A87-B8FD-808787B2601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224000"/>
            <a:ext cx="12193588" cy="5634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Coding Akademie München GmbH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DC95696-766C-4C27-8EF3-F70372EA357B}"/>
              </a:ext>
            </a:extLst>
          </p:cNvPr>
          <p:cNvSpPr txBox="1">
            <a:spLocks/>
          </p:cNvSpPr>
          <p:nvPr/>
        </p:nvSpPr>
        <p:spPr>
          <a:xfrm>
            <a:off x="947739" y="3500646"/>
            <a:ext cx="10261599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Apfel ist Gesund!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DDB9E31A-2C94-4A87-961C-E11E132B2E80}"/>
              </a:ext>
            </a:extLst>
          </p:cNvPr>
          <p:cNvSpPr txBox="1">
            <a:spLocks/>
          </p:cNvSpPr>
          <p:nvPr/>
        </p:nvSpPr>
        <p:spPr>
          <a:xfrm>
            <a:off x="947738" y="4074160"/>
            <a:ext cx="10261600" cy="1953578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Roter Apfel</a:t>
            </a:r>
          </a:p>
        </p:txBody>
      </p:sp>
    </p:spTree>
    <p:extLst>
      <p:ext uri="{BB962C8B-B14F-4D97-AF65-F5344CB8AC3E}">
        <p14:creationId xmlns:p14="http://schemas.microsoft.com/office/powerpoint/2010/main" val="37656983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9919680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8" name="Picture 17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4C20A542-C62A-4A84-87CB-9BE31A9EEFC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224000"/>
            <a:ext cx="12193588" cy="5634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 Coding Akademie München GmbH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6E41F24-F405-4D85-8264-3A272F689EC3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42608DE-33D3-4A9E-AB48-3ADB9FC39DD8}"/>
              </a:ext>
            </a:extLst>
          </p:cNvPr>
          <p:cNvSpPr/>
          <p:nvPr/>
        </p:nvSpPr>
        <p:spPr>
          <a:xfrm rot="10800000">
            <a:off x="8985613" y="2757953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A15ABBA4-5892-4E82-A690-6C0ECAFE45D4}"/>
              </a:ext>
            </a:extLst>
          </p:cNvPr>
          <p:cNvGrpSpPr/>
          <p:nvPr/>
        </p:nvGrpSpPr>
        <p:grpSpPr>
          <a:xfrm>
            <a:off x="-310915" y="692467"/>
            <a:ext cx="4701499" cy="7389994"/>
            <a:chOff x="-310915" y="692467"/>
            <a:chExt cx="4701499" cy="7389994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BBB0D2DC-17B5-4FE7-BA8F-96249124F7E7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25439910-636D-4A38-8388-3E64EF5E6E7A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DE7A86D-238E-4B27-9ACD-CC11ACF8807A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13779E2-E355-4DCE-97BC-E42AB70D98F8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883B2561-B43C-4865-BC08-2392A3AEC81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7A60D5D-6331-4DCA-A756-322CF94ED9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BB87818B-F7E4-47ED-8299-3E0F58CEB8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itle 1">
            <a:extLst>
              <a:ext uri="{FF2B5EF4-FFF2-40B4-BE49-F238E27FC236}">
                <a16:creationId xmlns:a16="http://schemas.microsoft.com/office/drawing/2014/main" id="{BF59ED86-B10F-4717-BC15-0AF77F017BFF}"/>
              </a:ext>
            </a:extLst>
          </p:cNvPr>
          <p:cNvSpPr txBox="1">
            <a:spLocks/>
          </p:cNvSpPr>
          <p:nvPr/>
        </p:nvSpPr>
        <p:spPr>
          <a:xfrm>
            <a:off x="947739" y="3500646"/>
            <a:ext cx="10261599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</a:lstStyle>
          <a:p>
            <a:pPr algn="ctr"/>
            <a:r>
              <a:rPr lang="de-DE" kern="0" dirty="0"/>
              <a:t>Apfel ist Gesund!</a:t>
            </a:r>
          </a:p>
        </p:txBody>
      </p:sp>
      <p:sp>
        <p:nvSpPr>
          <p:cNvPr id="25" name="Text Placeholder 3">
            <a:extLst>
              <a:ext uri="{FF2B5EF4-FFF2-40B4-BE49-F238E27FC236}">
                <a16:creationId xmlns:a16="http://schemas.microsoft.com/office/drawing/2014/main" id="{C80CA0C7-5105-47F5-9205-A0792F94E69D}"/>
              </a:ext>
            </a:extLst>
          </p:cNvPr>
          <p:cNvSpPr txBox="1">
            <a:spLocks/>
          </p:cNvSpPr>
          <p:nvPr/>
        </p:nvSpPr>
        <p:spPr>
          <a:xfrm>
            <a:off x="947738" y="4074160"/>
            <a:ext cx="10261600" cy="1953578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kern="0" dirty="0"/>
              <a:t>Roter Apfel</a:t>
            </a:r>
          </a:p>
        </p:txBody>
      </p:sp>
    </p:spTree>
    <p:extLst>
      <p:ext uri="{BB962C8B-B14F-4D97-AF65-F5344CB8AC3E}">
        <p14:creationId xmlns:p14="http://schemas.microsoft.com/office/powerpoint/2010/main" val="1040492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734"/>
            <a:ext cx="10261600" cy="384721"/>
          </a:xfrm>
        </p:spPr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Sicherheitsnetz in komplexen </a:t>
            </a:r>
            <a:r>
              <a:rPr lang="de-DE" dirty="0" err="1">
                <a:solidFill>
                  <a:schemeClr val="bg2"/>
                </a:solidFill>
              </a:rPr>
              <a:t>legacy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systemen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9146588-1CDC-452E-AE71-D5F8138A64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Legacy System kennzeichnen sich häufig durch fehlende oder zu wenig Tests aus.</a:t>
            </a:r>
          </a:p>
          <a:p>
            <a:pPr lvl="0"/>
            <a:r>
              <a:rPr lang="de-DE" dirty="0"/>
              <a:t>Gleichzeitig eine hohe Komplexität.</a:t>
            </a:r>
          </a:p>
          <a:p>
            <a:pPr lvl="0"/>
            <a:r>
              <a:rPr lang="de-DE" dirty="0"/>
              <a:t>Gleichzeitig ein komplexes Softwaredesign, welches das Erstellen von Tests nicht begünstigt.</a:t>
            </a:r>
          </a:p>
          <a:p>
            <a:pPr lvl="0"/>
            <a:endParaRPr lang="de-DE" dirty="0"/>
          </a:p>
          <a:p>
            <a:pPr lvl="0"/>
            <a:r>
              <a:rPr lang="de-DE" b="1" dirty="0"/>
              <a:t>Der </a:t>
            </a:r>
            <a:r>
              <a:rPr lang="de-DE" b="1" dirty="0">
                <a:solidFill>
                  <a:schemeClr val="accent6"/>
                </a:solidFill>
              </a:rPr>
              <a:t>Golden Master</a:t>
            </a:r>
            <a:r>
              <a:rPr lang="de-DE" b="1" dirty="0"/>
              <a:t> Ansatz bietet eine Möglichkeit ein Sicherheitsnetz einzuziehen.</a:t>
            </a:r>
          </a:p>
        </p:txBody>
      </p:sp>
    </p:spTree>
    <p:extLst>
      <p:ext uri="{BB962C8B-B14F-4D97-AF65-F5344CB8AC3E}">
        <p14:creationId xmlns:p14="http://schemas.microsoft.com/office/powerpoint/2010/main" val="1718348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25D82-CE76-4F3D-A581-11EEFA87C1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25D82-CE76-4F3D-A581-11EEFA87C1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84260EA-D31A-4CDE-A7A3-D93944C99C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7E4A14-9F1B-4BFC-BA89-31339BC5E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Golden </a:t>
            </a:r>
            <a:r>
              <a:rPr lang="de-DE" dirty="0" err="1"/>
              <a:t>master</a:t>
            </a:r>
            <a:endParaRPr lang="de-D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F0D9AE8-E371-4396-83A1-C5BA5A617C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2AFFD-6546-4918-9D51-091BC71B5C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lvl="0" indent="-342900">
              <a:buFont typeface="+mj-lt"/>
              <a:buAutoNum type="arabicPeriod"/>
            </a:pPr>
            <a:r>
              <a:rPr lang="de-DE" dirty="0"/>
              <a:t>Jede Interaktion mit externen System wird sehr detailliert protokolliert.</a:t>
            </a:r>
          </a:p>
          <a:p>
            <a:pPr marL="342900" lvl="0" indent="-342900">
              <a:buFont typeface="+mj-lt"/>
              <a:buAutoNum type="arabicPeriod"/>
            </a:pPr>
            <a:r>
              <a:rPr lang="de-DE" dirty="0"/>
              <a:t>Gegen dieses Protokoll (=Golden Master) wird kontinuierlich getestet.</a:t>
            </a:r>
          </a:p>
          <a:p>
            <a:pPr marL="342900" lvl="0" indent="-342900">
              <a:buFont typeface="+mj-lt"/>
              <a:buAutoNum type="arabicPeriod"/>
            </a:pPr>
            <a:r>
              <a:rPr lang="de-DE" dirty="0"/>
              <a:t>Falls der Test okay ist, ist man sicher, dass die Applikation immer noch korrekt ist. </a:t>
            </a:r>
            <a:br>
              <a:rPr lang="de-DE" dirty="0"/>
            </a:br>
            <a:r>
              <a:rPr lang="de-DE" dirty="0"/>
              <a:t>Relativ zu vor den Änderungen</a:t>
            </a:r>
          </a:p>
          <a:p>
            <a:pPr lvl="0"/>
            <a:r>
              <a:rPr lang="de-DE" dirty="0">
                <a:sym typeface="Wingdings" panose="05000000000000000000" pitchFamily="2" charset="2"/>
              </a:rPr>
              <a:t> = Sicherheitsnetz</a:t>
            </a:r>
            <a:endParaRPr lang="de-DE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6FC611-F4BA-4C7B-9D1A-E929BF5099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3136069"/>
          </a:xfrm>
        </p:spPr>
        <p:txBody>
          <a:bodyPr/>
          <a:lstStyle/>
          <a:p>
            <a:pPr lvl="0"/>
            <a:r>
              <a:rPr lang="de-DE" dirty="0"/>
              <a:t>Konsolenausgabe</a:t>
            </a:r>
          </a:p>
          <a:p>
            <a:pPr lvl="0"/>
            <a:r>
              <a:rPr lang="de-DE" dirty="0"/>
              <a:t>Aufrufe über das Netzwerk</a:t>
            </a:r>
          </a:p>
          <a:p>
            <a:pPr lvl="0"/>
            <a:r>
              <a:rPr lang="de-DE" dirty="0"/>
              <a:t>Aufrufe (und Änderungen) auf der Datenbank</a:t>
            </a:r>
          </a:p>
          <a:p>
            <a:pPr lvl="0"/>
            <a:r>
              <a:rPr lang="de-DE" dirty="0"/>
              <a:t>Systemprotokolldateien</a:t>
            </a:r>
          </a:p>
          <a:p>
            <a:pPr lvl="0"/>
            <a:r>
              <a:rPr lang="de-DE" dirty="0"/>
              <a:t>Geldtransferanweisungen</a:t>
            </a:r>
          </a:p>
          <a:p>
            <a:pPr lvl="0"/>
            <a:r>
              <a:rPr lang="de-DE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992416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Einfacher Golden </a:t>
            </a:r>
            <a:r>
              <a:rPr lang="de-DE" dirty="0" err="1"/>
              <a:t>master</a:t>
            </a:r>
            <a:r>
              <a:rPr lang="de-DE" dirty="0"/>
              <a:t> – Fizz Buzz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FizzBuzz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nn-NO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nn-NO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for</a:t>
            </a:r>
            <a:r>
              <a:rPr lang="nn-NO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nn-NO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12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nn-NO" sz="12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&lt; 100; </a:t>
            </a:r>
            <a:r>
              <a:rPr lang="nn-NO" sz="12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++, System.</a:t>
            </a:r>
            <a:r>
              <a:rPr lang="nn-NO" sz="12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nn-NO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.println(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3 == 0 ||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5 == 0 ? ((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3) == 0 ?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"fizz"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 + ((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5) == 0 ?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"buzz"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 :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;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algn="l"/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646464"/>
                </a:solidFill>
                <a:latin typeface="Consolas" panose="020B0609020204030204" pitchFamily="49" charset="0"/>
              </a:rPr>
              <a:t>@Test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goldenMasterTest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Exception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3F7F5F"/>
                </a:solidFill>
                <a:latin typeface="Consolas" panose="020B0609020204030204" pitchFamily="49" charset="0"/>
              </a:rPr>
              <a:t>// </a:t>
            </a:r>
            <a:r>
              <a:rPr lang="en-US" sz="1200" b="1" dirty="0">
                <a:solidFill>
                  <a:srgbClr val="7F9FBF"/>
                </a:solidFill>
                <a:latin typeface="Consolas" panose="020B0609020204030204" pitchFamily="49" charset="0"/>
              </a:rPr>
              <a:t>TODO</a:t>
            </a:r>
            <a:r>
              <a:rPr lang="en-US" sz="1200" b="1" dirty="0">
                <a:solidFill>
                  <a:srgbClr val="3F7F5F"/>
                </a:solidFill>
                <a:latin typeface="Consolas" panose="020B0609020204030204" pitchFamily="49" charset="0"/>
              </a:rPr>
              <a:t> create a golden master from </a:t>
            </a:r>
            <a:r>
              <a:rPr lang="en-US" sz="1200" b="1" dirty="0" err="1">
                <a:solidFill>
                  <a:srgbClr val="3F7F5F"/>
                </a:solidFill>
                <a:latin typeface="Consolas" panose="020B0609020204030204" pitchFamily="49" charset="0"/>
              </a:rPr>
              <a:t>FizzBuzz's</a:t>
            </a:r>
            <a:r>
              <a:rPr lang="en-US" sz="1200" b="1" dirty="0">
                <a:solidFill>
                  <a:srgbClr val="3F7F5F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3F7F5F"/>
                </a:solidFill>
                <a:latin typeface="Consolas" panose="020B0609020204030204" pitchFamily="49" charset="0"/>
              </a:rPr>
              <a:t>System.out.println</a:t>
            </a:r>
            <a:endParaRPr lang="en-US" sz="1200" b="1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823455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.\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\golden-master-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fizzbuzz</a:t>
            </a:r>
            <a:endParaRPr lang="en-US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826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734"/>
            <a:ext cx="10261600" cy="384721"/>
          </a:xfrm>
        </p:spPr>
        <p:txBody>
          <a:bodyPr/>
          <a:lstStyle/>
          <a:p>
            <a:r>
              <a:rPr lang="de-DE" dirty="0">
                <a:solidFill>
                  <a:schemeClr val="accent6"/>
                </a:solidFill>
              </a:rPr>
              <a:t>Was sind </a:t>
            </a:r>
            <a:r>
              <a:rPr lang="de-DE" dirty="0" err="1">
                <a:solidFill>
                  <a:schemeClr val="accent6"/>
                </a:solidFill>
              </a:rPr>
              <a:t>seams</a:t>
            </a:r>
            <a:r>
              <a:rPr lang="de-DE" dirty="0">
                <a:solidFill>
                  <a:schemeClr val="accent6"/>
                </a:solidFill>
              </a:rPr>
              <a:t>?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9146588-1CDC-452E-AE71-D5F8138A64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Ein „</a:t>
            </a:r>
            <a:r>
              <a:rPr lang="de-DE" b="1" dirty="0" err="1">
                <a:solidFill>
                  <a:schemeClr val="accent6"/>
                </a:solidFill>
              </a:rPr>
              <a:t>seam</a:t>
            </a:r>
            <a:r>
              <a:rPr lang="de-DE" dirty="0"/>
              <a:t>“ ist eine Nahtstelle, die aufgetrennt werden kann.</a:t>
            </a:r>
          </a:p>
          <a:p>
            <a:pPr lvl="0"/>
            <a:r>
              <a:rPr lang="de-DE" dirty="0"/>
              <a:t>Im Code ist sind es Stellen, um z.B. Informationen abzugreifen oder ein besonderes Verhalten einzuführen.</a:t>
            </a:r>
          </a:p>
          <a:p>
            <a:pPr lvl="0"/>
            <a:r>
              <a:rPr lang="de-DE" dirty="0"/>
              <a:t>Häufig bei Golden Master müssen wir non-invasive Codeänderungen einführen, damit wir an interessante Informationen kommen.</a:t>
            </a:r>
          </a:p>
          <a:p>
            <a:pPr lvl="0"/>
            <a:r>
              <a:rPr lang="de-DE" dirty="0"/>
              <a:t>Speziell in komplexen Fällen führen wir </a:t>
            </a:r>
            <a:r>
              <a:rPr lang="de-DE" dirty="0" err="1"/>
              <a:t>seams</a:t>
            </a:r>
            <a:r>
              <a:rPr lang="de-DE" dirty="0"/>
              <a:t> ein, damit wir einen besseren Golden Master erstellen können. </a:t>
            </a:r>
            <a:r>
              <a:rPr lang="de-DE" b="1" dirty="0">
                <a:solidFill>
                  <a:schemeClr val="accent6"/>
                </a:solidFill>
              </a:rPr>
              <a:t>Später dienen diese </a:t>
            </a:r>
            <a:r>
              <a:rPr lang="de-DE" b="1" dirty="0" err="1">
                <a:solidFill>
                  <a:schemeClr val="accent6"/>
                </a:solidFill>
              </a:rPr>
              <a:t>seams</a:t>
            </a:r>
            <a:r>
              <a:rPr lang="de-DE" b="1" dirty="0">
                <a:solidFill>
                  <a:schemeClr val="accent6"/>
                </a:solidFill>
              </a:rPr>
              <a:t> als Ausgangspunkt um das Software Design zu verbessern</a:t>
            </a:r>
            <a:r>
              <a:rPr lang="de-DE" dirty="0"/>
              <a:t>.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3769467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 err="1"/>
              <a:t>Seams</a:t>
            </a:r>
            <a:r>
              <a:rPr lang="de-DE" dirty="0"/>
              <a:t> und Golden </a:t>
            </a:r>
            <a:r>
              <a:rPr lang="de-DE" dirty="0" err="1"/>
              <a:t>master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main()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"Hello User"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endParaRPr lang="en-US" sz="1000" dirty="0">
              <a:latin typeface="Consolas" panose="020B0609020204030204" pitchFamily="49" charset="0"/>
            </a:endParaRP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URL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URL(</a:t>
            </a:r>
            <a:r>
              <a:rPr lang="en-US" sz="1000" b="1" dirty="0">
                <a:solidFill>
                  <a:srgbClr val="2A00FF"/>
                </a:solidFill>
                <a:latin typeface="Consolas" panose="020B0609020204030204" pitchFamily="49" charset="0"/>
              </a:rPr>
              <a:t>"https://www.timeanddate.com/"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HttpURLConnection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HttpURLConnection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.openConnection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.setRequestMethod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</a:rPr>
              <a:t>"GET"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.setDoOutput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true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endParaRPr lang="en-US" sz="1000" dirty="0">
              <a:latin typeface="Consolas" panose="020B0609020204030204" pitchFamily="49" charset="0"/>
            </a:endParaRP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DataOutputStream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</a:rPr>
              <a:t>out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DataOutputStream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.getOutputStream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.flush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endParaRPr lang="en-US" sz="1000" dirty="0">
              <a:latin typeface="Consolas" panose="020B0609020204030204" pitchFamily="49" charset="0"/>
            </a:endParaRP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BufferedReader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BufferedReader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InputStreamReader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.getInputStream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String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inputLine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StringBuffer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</a:rPr>
              <a:t>content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StringBuffer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while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((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inputLine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in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.readLine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()) !=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null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content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.append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inputLine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.disconnect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endParaRPr lang="en-US" sz="1000" dirty="0">
              <a:latin typeface="Consolas" panose="020B0609020204030204" pitchFamily="49" charset="0"/>
            </a:endParaRP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final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String 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searchFor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2A00FF"/>
                </a:solidFill>
                <a:latin typeface="Consolas" panose="020B0609020204030204" pitchFamily="49" charset="0"/>
              </a:rPr>
              <a:t>"&lt;span id=\"</a:t>
            </a:r>
            <a:r>
              <a:rPr lang="en-US" sz="1000" b="1" dirty="0" err="1">
                <a:solidFill>
                  <a:srgbClr val="2A00FF"/>
                </a:solidFill>
                <a:latin typeface="Consolas" panose="020B0609020204030204" pitchFamily="49" charset="0"/>
              </a:rPr>
              <a:t>clk_hm</a:t>
            </a:r>
            <a:r>
              <a:rPr lang="en-US" sz="1000" b="1" dirty="0">
                <a:solidFill>
                  <a:srgbClr val="2A00FF"/>
                </a:solidFill>
                <a:latin typeface="Consolas" panose="020B0609020204030204" pitchFamily="49" charset="0"/>
              </a:rPr>
              <a:t>\"&gt;"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6A3E3E"/>
                </a:solidFill>
                <a:latin typeface="Consolas" panose="020B0609020204030204" pitchFamily="49" charset="0"/>
              </a:rPr>
              <a:t>pos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content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.indexOf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searchFor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content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.substring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0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searchFor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.length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(), </a:t>
            </a:r>
            <a:r>
              <a:rPr lang="en-US" sz="10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0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searchFor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.length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 + 5));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"Bye"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823455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/golden-master-seam/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C47DD8DD-B9F5-4A4F-B4C6-729E451DCEEC}"/>
              </a:ext>
            </a:extLst>
          </p:cNvPr>
          <p:cNvSpPr txBox="1">
            <a:spLocks/>
          </p:cNvSpPr>
          <p:nvPr/>
        </p:nvSpPr>
        <p:spPr>
          <a:xfrm>
            <a:off x="7481772" y="2863162"/>
            <a:ext cx="4609956" cy="1064053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646464"/>
                </a:solidFill>
                <a:latin typeface="Consolas" panose="020B0609020204030204" pitchFamily="49" charset="0"/>
              </a:rPr>
              <a:t>@Test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goldenMasterTest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Exception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3F7F5F"/>
                </a:solidFill>
                <a:latin typeface="Consolas" panose="020B0609020204030204" pitchFamily="49" charset="0"/>
              </a:rPr>
              <a:t>// </a:t>
            </a:r>
            <a:r>
              <a:rPr lang="en-US" sz="1000" b="1" dirty="0">
                <a:solidFill>
                  <a:srgbClr val="7F9FBF"/>
                </a:solidFill>
                <a:latin typeface="Consolas" panose="020B0609020204030204" pitchFamily="49" charset="0"/>
              </a:rPr>
              <a:t>TODO</a:t>
            </a:r>
            <a:r>
              <a:rPr lang="en-US" sz="1000" b="1" dirty="0">
                <a:solidFill>
                  <a:srgbClr val="3F7F5F"/>
                </a:solidFill>
                <a:latin typeface="Consolas" panose="020B0609020204030204" pitchFamily="49" charset="0"/>
              </a:rPr>
              <a:t> create a golden master from </a:t>
            </a:r>
            <a:r>
              <a:rPr lang="en-US" sz="1000" b="1" dirty="0" err="1">
                <a:solidFill>
                  <a:srgbClr val="3F7F5F"/>
                </a:solidFill>
                <a:latin typeface="Consolas" panose="020B0609020204030204" pitchFamily="49" charset="0"/>
              </a:rPr>
              <a:t>BuildSeamsInto's</a:t>
            </a:r>
            <a:r>
              <a:rPr lang="en-US" sz="1000" b="1" dirty="0">
                <a:solidFill>
                  <a:srgbClr val="3F7F5F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3F7F5F"/>
                </a:solidFill>
                <a:latin typeface="Consolas" panose="020B0609020204030204" pitchFamily="49" charset="0"/>
              </a:rPr>
              <a:t>System.out.println</a:t>
            </a:r>
            <a:r>
              <a:rPr lang="en-US" sz="1000" b="1" dirty="0">
                <a:solidFill>
                  <a:srgbClr val="3F7F5F"/>
                </a:solidFill>
                <a:latin typeface="Consolas" panose="020B0609020204030204" pitchFamily="49" charset="0"/>
              </a:rPr>
              <a:t> AND network communication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000" kern="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95298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Fwo_biZO4OxAPGBWTiQkw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jG0HcEGmkDn6jd7Kzr7Ww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igVXNswkVG7ghES5Rv7hQ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OsimOOptQvFZSax.VA1v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DGaXEb3Bq7EY44E4sLqt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bBgKMiyObC0eV21ZoY5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KXhOlRdi0YuEdKJQWmPP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o.pqi8yBIaqlRj7k9_Z0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GUjb.5rRWwlzK2KEt8D0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ePscs3c2_edoADRKSLjqQ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jG0HcEGmkDn6jd7Kzr7W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0CMG8KKupQGP_EERvpUYA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HigmrMIEo66wSRkl3lOkg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guewKKuIuUV3QNpO.HzTw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HigmrMIEo66wSRkl3lOkg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H6ghJqZK4Ozds4ZoN_9P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HigmrMIEo66wSRkl3lOkg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HigmrMIEo66wSRkl3lOkg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HigmrMIEo66wSRkl3lOkg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vDdb1h66l4dkN2nzgUFaQ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H6ghJqZK4Ozds4ZoN_9PQ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x6r2poxOtr4f4nmyfofbQ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H6ghJqZK4Ozds4ZoN_9PQ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H6ghJqZK4Ozds4ZoN_9PQ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9N0reOf37TVOJpBFTSlJg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0CMG8KKupQGP_EERvpUYA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x6r2poxOtr4f4nmyfofbQ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H6ghJqZK4Ozds4ZoN_9P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HigmrMIEo66wSRkl3lOkg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_1kQEejTyEMAO3Re6Rzkg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hF03.vBULhypothyeq0GA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9Xv2CfPmN8Y3mYBMopWnA"/>
</p:tagLst>
</file>

<file path=ppt/theme/theme1.xml><?xml version="1.0" encoding="utf-8"?>
<a:theme xmlns:a="http://schemas.openxmlformats.org/drawingml/2006/main" name="2019 @ CAM Master">
  <a:themeElements>
    <a:clrScheme name="Custom 68">
      <a:dk1>
        <a:srgbClr val="000000"/>
      </a:dk1>
      <a:lt1>
        <a:sysClr val="window" lastClr="FFFFFF"/>
      </a:lt1>
      <a:dk2>
        <a:srgbClr val="E4E3DF"/>
      </a:dk2>
      <a:lt2>
        <a:srgbClr val="D9CED1"/>
      </a:lt2>
      <a:accent1>
        <a:srgbClr val="D9CED1"/>
      </a:accent1>
      <a:accent2>
        <a:srgbClr val="4B323E"/>
      </a:accent2>
      <a:accent3>
        <a:srgbClr val="E4E3DF"/>
      </a:accent3>
      <a:accent4>
        <a:srgbClr val="A08570"/>
      </a:accent4>
      <a:accent5>
        <a:srgbClr val="3C3C3C"/>
      </a:accent5>
      <a:accent6>
        <a:srgbClr val="FF7A7D"/>
      </a:accent6>
      <a:hlink>
        <a:srgbClr val="000000"/>
      </a:hlink>
      <a:folHlink>
        <a:srgbClr val="000000"/>
      </a:folHlink>
    </a:clrScheme>
    <a:fontScheme name="PT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85750" indent="-285750" algn="l">
          <a:buFont typeface="Symbol" panose="05050102010706020507" pitchFamily="18" charset="2"/>
          <a:buChar char="·"/>
          <a:defRPr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2854</Words>
  <Application>Microsoft Office PowerPoint</Application>
  <PresentationFormat>Benutzerdefiniert</PresentationFormat>
  <Paragraphs>384</Paragraphs>
  <Slides>48</Slides>
  <Notes>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48</vt:i4>
      </vt:variant>
    </vt:vector>
  </HeadingPairs>
  <TitlesOfParts>
    <vt:vector size="56" baseType="lpstr">
      <vt:lpstr>Arial</vt:lpstr>
      <vt:lpstr>Calibri</vt:lpstr>
      <vt:lpstr>Consolas</vt:lpstr>
      <vt:lpstr>Courier New</vt:lpstr>
      <vt:lpstr>Symbol</vt:lpstr>
      <vt:lpstr>Times New Roman</vt:lpstr>
      <vt:lpstr>2019 @ CAM Master</vt:lpstr>
      <vt:lpstr>think-cell Folie</vt:lpstr>
      <vt:lpstr>PowerPoint-Präsentation</vt:lpstr>
      <vt:lpstr>Was brauche ich damit ich code verbessern kann?</vt:lpstr>
      <vt:lpstr>Sicherheitsnetz</vt:lpstr>
      <vt:lpstr>Zur Erinnerung – ein einfacher unit-test</vt:lpstr>
      <vt:lpstr>Sicherheitsnetz in komplexen legacy systemen</vt:lpstr>
      <vt:lpstr>Golden master</vt:lpstr>
      <vt:lpstr>Einfacher Golden master – Fizz Buzz</vt:lpstr>
      <vt:lpstr>Was sind seams?</vt:lpstr>
      <vt:lpstr>Seams und Golden master</vt:lpstr>
      <vt:lpstr>Key points</vt:lpstr>
      <vt:lpstr>Pattern</vt:lpstr>
      <vt:lpstr>Pattern: Long method</vt:lpstr>
      <vt:lpstr>refactoring: extract method</vt:lpstr>
      <vt:lpstr>Extract method</vt:lpstr>
      <vt:lpstr>Pattern: Extract class</vt:lpstr>
      <vt:lpstr>Extract Classes</vt:lpstr>
      <vt:lpstr>Was ist feature Envy?</vt:lpstr>
      <vt:lpstr>Feature envy</vt:lpstr>
      <vt:lpstr>Code Coverage</vt:lpstr>
      <vt:lpstr>Was sind Code Coverage?</vt:lpstr>
      <vt:lpstr>Einfache Code Coverage</vt:lpstr>
      <vt:lpstr>Schreibe einen Unittest mithilfe von Code Coverage</vt:lpstr>
      <vt:lpstr>Vorteile und Vorteile</vt:lpstr>
      <vt:lpstr>Refactoring geleitet durch Code Coverage</vt:lpstr>
      <vt:lpstr>Pattern 2</vt:lpstr>
      <vt:lpstr>Alles Zusammen</vt:lpstr>
      <vt:lpstr>Golden Rose #1</vt:lpstr>
      <vt:lpstr>PowerPoint-Präsentation</vt:lpstr>
      <vt:lpstr>TITEL HEADLINE VERSAL</vt:lpstr>
      <vt:lpstr>FOLIE MIT FARBVARIANTE</vt:lpstr>
      <vt:lpstr>FOLIE MIT FARBVARIANTE</vt:lpstr>
      <vt:lpstr>FOLIE MIT BILD UND HEADLINE</vt:lpstr>
      <vt:lpstr>FOLIE MIT WICHTIGEM KASTEN</vt:lpstr>
      <vt:lpstr>FOLIE MIT FARBVARIANTE UND STÖRER</vt:lpstr>
      <vt:lpstr>FOLIE MIT DATA</vt:lpstr>
      <vt:lpstr>FOLIE MIT GANZ HELLER FARBVARIANTE</vt:lpstr>
      <vt:lpstr>FOLIE MIT BILD UND TEXT Variante 1</vt:lpstr>
      <vt:lpstr>FOLIE MIT BILD UND TEXT Variante 2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WM</dc:creator>
  <cp:lastModifiedBy>Michael Mai</cp:lastModifiedBy>
  <cp:revision>215</cp:revision>
  <dcterms:created xsi:type="dcterms:W3CDTF">2019-07-01T16:47:04Z</dcterms:created>
  <dcterms:modified xsi:type="dcterms:W3CDTF">2021-06-28T09:28:27Z</dcterms:modified>
</cp:coreProperties>
</file>

<file path=docProps/thumbnail.jpeg>
</file>